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302" r:id="rId4"/>
    <p:sldId id="258" r:id="rId5"/>
    <p:sldId id="275" r:id="rId6"/>
    <p:sldId id="276" r:id="rId7"/>
    <p:sldId id="277" r:id="rId8"/>
    <p:sldId id="278" r:id="rId9"/>
    <p:sldId id="279" r:id="rId10"/>
    <p:sldId id="268" r:id="rId11"/>
    <p:sldId id="263" r:id="rId12"/>
    <p:sldId id="285" r:id="rId13"/>
    <p:sldId id="286" r:id="rId14"/>
    <p:sldId id="287" r:id="rId15"/>
    <p:sldId id="288" r:id="rId16"/>
    <p:sldId id="266" r:id="rId17"/>
    <p:sldId id="269" r:id="rId18"/>
    <p:sldId id="296" r:id="rId19"/>
    <p:sldId id="290" r:id="rId20"/>
    <p:sldId id="294" r:id="rId21"/>
    <p:sldId id="300" r:id="rId22"/>
    <p:sldId id="301" r:id="rId23"/>
    <p:sldId id="295" r:id="rId24"/>
    <p:sldId id="292" r:id="rId25"/>
    <p:sldId id="297" r:id="rId26"/>
    <p:sldId id="298" r:id="rId27"/>
    <p:sldId id="293" r:id="rId28"/>
    <p:sldId id="299" r:id="rId29"/>
    <p:sldId id="273" r:id="rId30"/>
    <p:sldId id="280" r:id="rId31"/>
    <p:sldId id="281" r:id="rId32"/>
    <p:sldId id="283" r:id="rId33"/>
    <p:sldId id="270" r:id="rId34"/>
    <p:sldId id="271" r:id="rId35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ORIJA" id="{AA38DE7F-0701-4088-81CA-FAE7CA4AA890}">
          <p14:sldIdLst>
            <p14:sldId id="256"/>
            <p14:sldId id="274"/>
            <p14:sldId id="302"/>
          </p14:sldIdLst>
        </p14:section>
        <p14:section name="RINKA" id="{6397E2DB-DD63-4183-A14F-1A54CFD98EF4}">
          <p14:sldIdLst>
            <p14:sldId id="258"/>
            <p14:sldId id="275"/>
            <p14:sldId id="276"/>
            <p14:sldId id="277"/>
            <p14:sldId id="278"/>
            <p14:sldId id="279"/>
          </p14:sldIdLst>
        </p14:section>
        <p14:section name="LCD" id="{09F419A3-CBA0-438F-8573-64D5932DAC4E}">
          <p14:sldIdLst>
            <p14:sldId id="268"/>
            <p14:sldId id="263"/>
            <p14:sldId id="285"/>
            <p14:sldId id="286"/>
            <p14:sldId id="287"/>
            <p14:sldId id="288"/>
            <p14:sldId id="266"/>
          </p14:sldIdLst>
        </p14:section>
        <p14:section name="LED" id="{86ABD876-5810-4ECC-BF96-D565818BCF8E}">
          <p14:sldIdLst>
            <p14:sldId id="269"/>
            <p14:sldId id="296"/>
            <p14:sldId id="290"/>
            <p14:sldId id="294"/>
            <p14:sldId id="300"/>
            <p14:sldId id="301"/>
            <p14:sldId id="295"/>
            <p14:sldId id="292"/>
            <p14:sldId id="297"/>
            <p14:sldId id="298"/>
            <p14:sldId id="293"/>
            <p14:sldId id="299"/>
          </p14:sldIdLst>
        </p14:section>
        <p14:section name="IŠVADOS" id="{E8F8D867-B036-4626-BAD7-4871F967B501}">
          <p14:sldIdLst>
            <p14:sldId id="273"/>
            <p14:sldId id="280"/>
            <p14:sldId id="281"/>
            <p14:sldId id="283"/>
          </p14:sldIdLst>
        </p14:section>
        <p14:section name="PABAIGA" id="{B7CC19BC-FAB3-460D-B761-477190F98B78}">
          <p14:sldIdLst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0C1730-2544-4678-9FA0-E49C7FF04E05}" v="22" dt="2019-11-11T11:49:07.754"/>
    <p1510:client id="{9D5CFA06-594A-4EA1-BAC5-D8CDE405C9AD}" v="2" dt="2019-11-11T11:53:25.942"/>
    <p1510:client id="{CFA4818F-0248-4A21-8632-86FBC854295C}" v="3" dt="2019-11-10T21:37:27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882f325c6c66c73/FIZIKA/ekrana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882f325c6c66c73/FIZIKA/ekrana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882f325c6c66c73/FIZIKA/ekrana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882f325c6c66c73/FIZIKA/ekrana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1"/>
          <c:tx>
            <c:strRef>
              <c:f>Surikiuotas!$M$1</c:f>
              <c:strCache>
                <c:ptCount val="1"/>
                <c:pt idx="0">
                  <c:v>Kiekis</c:v>
                </c:pt>
              </c:strCache>
            </c:strRef>
          </c:tx>
          <c:dPt>
            <c:idx val="0"/>
            <c:bubble3D val="0"/>
            <c:spPr>
              <a:solidFill>
                <a:srgbClr val="7C9CD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C0-4C6B-ABFD-0F5839EFD70E}"/>
              </c:ext>
            </c:extLst>
          </c:dPt>
          <c:dPt>
            <c:idx val="1"/>
            <c:bubble3D val="0"/>
            <c:spPr>
              <a:solidFill>
                <a:srgbClr val="FFC3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C0-4C6B-ABFD-0F5839EFD70E}"/>
              </c:ext>
            </c:extLst>
          </c:dPt>
          <c:dLbls>
            <c:dLbl>
              <c:idx val="0"/>
              <c:layout>
                <c:manualLayout>
                  <c:x val="1.3886701662292214E-3"/>
                  <c:y val="4.80847185768445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C0-4C6B-ABFD-0F5839EFD70E}"/>
                </c:ext>
              </c:extLst>
            </c:dLbl>
            <c:dLbl>
              <c:idx val="1"/>
              <c:layout>
                <c:manualLayout>
                  <c:x val="-2.2918635170603673E-2"/>
                  <c:y val="-8.039807524059497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C0-4C6B-ABFD-0F5839EFD7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Surikiuotas!$K$2:$K$3</c:f>
              <c:strCache>
                <c:ptCount val="2"/>
                <c:pt idx="0">
                  <c:v>LCD</c:v>
                </c:pt>
                <c:pt idx="1">
                  <c:v>LED</c:v>
                </c:pt>
              </c:strCache>
            </c:strRef>
          </c:cat>
          <c:val>
            <c:numRef>
              <c:f>Surikiuotas!$M$2:$M$3</c:f>
              <c:numCache>
                <c:formatCode>0.0%</c:formatCode>
                <c:ptCount val="2"/>
                <c:pt idx="0">
                  <c:v>0.57272727272727275</c:v>
                </c:pt>
                <c:pt idx="1">
                  <c:v>0.42727272727272725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C0-4C6B-ABFD-0F5839EFD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Surikiuotas!$L$1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6-D9C0-4C6B-ABFD-0F5839EFD70E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8-D9C0-4C6B-ABFD-0F5839EFD70E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Surikiuotas!$K$2:$K$3</c15:sqref>
                        </c15:formulaRef>
                      </c:ext>
                    </c:extLst>
                    <c:strCache>
                      <c:ptCount val="2"/>
                      <c:pt idx="0">
                        <c:v>LCD</c:v>
                      </c:pt>
                      <c:pt idx="1">
                        <c:v>LED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Surikiuotas!$L$2:$L$3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63</c:v>
                      </c:pt>
                      <c:pt idx="1">
                        <c:v>47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D9C0-4C6B-ABFD-0F5839EFD70E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lt-L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1"/>
          <c:order val="1"/>
          <c:tx>
            <c:strRef>
              <c:f>'Svarbesnių ekrano tipų %'!$R$1</c:f>
              <c:strCache>
                <c:ptCount val="1"/>
                <c:pt idx="0">
                  <c:v>Modelių kiekis (%)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88-4EB9-BE17-EDFBCCED4BFB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88-4EB9-BE17-EDFBCCED4BFB}"/>
              </c:ext>
            </c:extLst>
          </c:dPt>
          <c:dPt>
            <c:idx val="2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88-4EB9-BE17-EDFBCCED4BFB}"/>
              </c:ext>
            </c:extLst>
          </c:dPt>
          <c:dPt>
            <c:idx val="3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588-4EB9-BE17-EDFBCCED4BFB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588-4EB9-BE17-EDFBCCED4BFB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588-4EB9-BE17-EDFBCCED4BFB}"/>
              </c:ext>
            </c:extLst>
          </c:dPt>
          <c:dPt>
            <c:idx val="6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588-4EB9-BE17-EDFBCCED4BFB}"/>
              </c:ext>
            </c:extLst>
          </c:dPt>
          <c:dPt>
            <c:idx val="7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588-4EB9-BE17-EDFBCCED4BFB}"/>
              </c:ext>
            </c:extLst>
          </c:dPt>
          <c:dPt>
            <c:idx val="8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588-4EB9-BE17-EDFBCCED4BF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588-4EB9-BE17-EDFBCCED4BF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588-4EB9-BE17-EDFBCCED4BFB}"/>
              </c:ext>
            </c:extLst>
          </c:dPt>
          <c:dPt>
            <c:idx val="1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588-4EB9-BE17-EDFBCCED4BFB}"/>
              </c:ext>
            </c:extLst>
          </c:dPt>
          <c:dPt>
            <c:idx val="1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0588-4EB9-BE17-EDFBCCED4BFB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0588-4EB9-BE17-EDFBCCED4BFB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0588-4EB9-BE17-EDFBCCED4BFB}"/>
              </c:ext>
            </c:extLst>
          </c:dPt>
          <c:dPt>
            <c:idx val="15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0588-4EB9-BE17-EDFBCCED4BFB}"/>
              </c:ext>
            </c:extLst>
          </c:dPt>
          <c:dPt>
            <c:idx val="16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0588-4EB9-BE17-EDFBCCED4BFB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0588-4EB9-BE17-EDFBCCED4BFB}"/>
              </c:ext>
            </c:extLst>
          </c:dPt>
          <c:dPt>
            <c:idx val="18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0588-4EB9-BE17-EDFBCCED4BFB}"/>
              </c:ext>
            </c:extLst>
          </c:dPt>
          <c:dLbls>
            <c:dLbl>
              <c:idx val="0"/>
              <c:layout>
                <c:manualLayout>
                  <c:x val="0.15528741853094244"/>
                  <c:y val="-0.1160892878565255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88-4EB9-BE17-EDFBCCED4BFB}"/>
                </c:ext>
              </c:extLst>
            </c:dLbl>
            <c:dLbl>
              <c:idx val="1"/>
              <c:layout>
                <c:manualLayout>
                  <c:x val="1.9856672845471781E-4"/>
                  <c:y val="-4.68713921795738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88-4EB9-BE17-EDFBCCED4BFB}"/>
                </c:ext>
              </c:extLst>
            </c:dLbl>
            <c:dLbl>
              <c:idx val="2"/>
              <c:layout>
                <c:manualLayout>
                  <c:x val="0.18528955227160962"/>
                  <c:y val="0.104884848925749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266423621699685"/>
                      <c:h val="0.170878514191420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588-4EB9-BE17-EDFBCCED4BFB}"/>
                </c:ext>
              </c:extLst>
            </c:dLbl>
            <c:dLbl>
              <c:idx val="3"/>
              <c:layout>
                <c:manualLayout>
                  <c:x val="-0.12962373818544129"/>
                  <c:y val="0.1107448803965644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588-4EB9-BE17-EDFBCCED4BFB}"/>
                </c:ext>
              </c:extLst>
            </c:dLbl>
            <c:dLbl>
              <c:idx val="4"/>
              <c:layout>
                <c:manualLayout>
                  <c:x val="-0.24788100320610562"/>
                  <c:y val="1.54683705721650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096438667776575"/>
                      <c:h val="0.1643634819633899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0588-4EB9-BE17-EDFBCCED4BFB}"/>
                </c:ext>
              </c:extLst>
            </c:dLbl>
            <c:dLbl>
              <c:idx val="5"/>
              <c:layout>
                <c:manualLayout>
                  <c:x val="-0.20784415268059184"/>
                  <c:y val="-0.102580323500948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559005255595573"/>
                      <c:h val="0.183282519987534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0588-4EB9-BE17-EDFBCCED4BFB}"/>
                </c:ext>
              </c:extLst>
            </c:dLbl>
            <c:dLbl>
              <c:idx val="6"/>
              <c:layout>
                <c:manualLayout>
                  <c:x val="-8.6259487834294867E-4"/>
                  <c:y val="-7.976973892756276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588-4EB9-BE17-EDFBCCED4BFB}"/>
                </c:ext>
              </c:extLst>
            </c:dLbl>
            <c:dLbl>
              <c:idx val="7"/>
              <c:layout>
                <c:manualLayout>
                  <c:x val="-0.20871591852956883"/>
                  <c:y val="7.095622940608018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588-4EB9-BE17-EDFBCCED4BFB}"/>
                </c:ext>
              </c:extLst>
            </c:dLbl>
            <c:dLbl>
              <c:idx val="8"/>
              <c:layout>
                <c:manualLayout>
                  <c:x val="-0.13479730772922069"/>
                  <c:y val="-0.1360036517174483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588-4EB9-BE17-EDFBCCED4BFB}"/>
                </c:ext>
              </c:extLst>
            </c:dLbl>
            <c:dLbl>
              <c:idx val="11"/>
              <c:layout>
                <c:manualLayout>
                  <c:x val="-7.1387379394477098E-3"/>
                  <c:y val="-4.038054848981192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588-4EB9-BE17-EDFBCCED4BFB}"/>
                </c:ext>
              </c:extLst>
            </c:dLbl>
            <c:dLbl>
              <c:idx val="12"/>
              <c:layout>
                <c:manualLayout>
                  <c:x val="-1.7665045390453053E-2"/>
                  <c:y val="6.624093503889333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588-4EB9-BE17-EDFBCCED4BFB}"/>
                </c:ext>
              </c:extLst>
            </c:dLbl>
            <c:dLbl>
              <c:idx val="15"/>
              <c:layout>
                <c:manualLayout>
                  <c:x val="1.5165745126929458E-2"/>
                  <c:y val="-8.0137994796038673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0588-4EB9-BE17-EDFBCCED4BFB}"/>
                </c:ext>
              </c:extLst>
            </c:dLbl>
            <c:dLbl>
              <c:idx val="16"/>
              <c:layout>
                <c:manualLayout>
                  <c:x val="8.6513833658106846E-4"/>
                  <c:y val="1.509717807602034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0588-4EB9-BE17-EDFBCCED4BFB}"/>
                </c:ext>
              </c:extLst>
            </c:dLbl>
            <c:dLbl>
              <c:idx val="18"/>
              <c:layout>
                <c:manualLayout>
                  <c:x val="-4.0734696895282458E-3"/>
                  <c:y val="8.2418783920859915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Kiti</a:t>
                    </a:r>
                    <a:endParaRPr lang="en-US" baseline="0"/>
                  </a:p>
                  <a:p>
                    <a:fld id="{22FB6DE8-5ED4-4299-A32C-02A5BB87A561}" type="VALUE">
                      <a:rPr lang="en-US"/>
                      <a:pPr/>
                      <a:t>[VALUE]</a:t>
                    </a:fld>
                    <a:endParaRPr lang="lt-LT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5-0588-4EB9-BE17-EDFBCCED4B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'Svarbesnių ekrano tipų %'!$P$2:$P$18</c:f>
              <c:strCache>
                <c:ptCount val="9"/>
                <c:pt idx="0">
                  <c:v>LCD</c:v>
                </c:pt>
                <c:pt idx="1">
                  <c:v>IPS LCD</c:v>
                </c:pt>
                <c:pt idx="2">
                  <c:v>LTPS LCD</c:v>
                </c:pt>
                <c:pt idx="3">
                  <c:v>PLS TFT LCD</c:v>
                </c:pt>
                <c:pt idx="4">
                  <c:v>Super LCD6</c:v>
                </c:pt>
                <c:pt idx="5">
                  <c:v>OLED</c:v>
                </c:pt>
                <c:pt idx="6">
                  <c:v>AMOLED</c:v>
                </c:pt>
                <c:pt idx="7">
                  <c:v>Super AMOLED</c:v>
                </c:pt>
                <c:pt idx="8">
                  <c:v>Super Retina OLED</c:v>
                </c:pt>
              </c:strCache>
            </c:strRef>
          </c:cat>
          <c:val>
            <c:numRef>
              <c:f>'Svarbesnių ekrano tipų %'!$R$2:$R$18</c:f>
              <c:numCache>
                <c:formatCode>0.0%</c:formatCode>
                <c:ptCount val="17"/>
                <c:pt idx="0">
                  <c:v>9.0909090909090905E-3</c:v>
                </c:pt>
                <c:pt idx="1">
                  <c:v>0.46363636363636362</c:v>
                </c:pt>
                <c:pt idx="2">
                  <c:v>6.363636363636363E-2</c:v>
                </c:pt>
                <c:pt idx="3">
                  <c:v>1.8181818181818181E-2</c:v>
                </c:pt>
                <c:pt idx="4">
                  <c:v>1.8181818181818181E-2</c:v>
                </c:pt>
                <c:pt idx="5">
                  <c:v>9.0909090909090912E-2</c:v>
                </c:pt>
                <c:pt idx="6">
                  <c:v>0.11818181818181818</c:v>
                </c:pt>
                <c:pt idx="7">
                  <c:v>0.17272727272727273</c:v>
                </c:pt>
                <c:pt idx="8">
                  <c:v>4.5454545454545456E-2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0588-4EB9-BE17-EDFBCCED4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'Svarbesnių ekrano tipų %'!$Q$1</c15:sqref>
                        </c15:formulaRef>
                      </c:ext>
                    </c:extLst>
                    <c:strCache>
                      <c:ptCount val="1"/>
                      <c:pt idx="0">
                        <c:v>Modelių kiekis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28-0588-4EB9-BE17-EDFBCCED4BFB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2A-0588-4EB9-BE17-EDFBCCED4BFB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2C-0588-4EB9-BE17-EDFBCCED4BFB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2E-0588-4EB9-BE17-EDFBCCED4BFB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30-0588-4EB9-BE17-EDFBCCED4BFB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32-0588-4EB9-BE17-EDFBCCED4BFB}"/>
                    </c:ext>
                  </c:extLst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34-0588-4EB9-BE17-EDFBCCED4BFB}"/>
                    </c:ext>
                  </c:extLst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36-0588-4EB9-BE17-EDFBCCED4BFB}"/>
                    </c:ext>
                  </c:extLst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38-0588-4EB9-BE17-EDFBCCED4BFB}"/>
                    </c:ext>
                  </c:extLst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3A-0588-4EB9-BE17-EDFBCCED4BFB}"/>
                    </c:ext>
                  </c:extLst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3C-0588-4EB9-BE17-EDFBCCED4BFB}"/>
                    </c:ext>
                  </c:extLst>
                </c:dPt>
                <c:dPt>
                  <c:idx val="11"/>
                  <c:bubble3D val="0"/>
                  <c:spPr>
                    <a:solidFill>
                      <a:schemeClr val="accent6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3E-0588-4EB9-BE17-EDFBCCED4BFB}"/>
                    </c:ext>
                  </c:extLst>
                </c:dPt>
                <c:dPt>
                  <c:idx val="12"/>
                  <c:bubble3D val="0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40-0588-4EB9-BE17-EDFBCCED4BFB}"/>
                    </c:ext>
                  </c:extLst>
                </c:dPt>
                <c:dPt>
                  <c:idx val="13"/>
                  <c:bubble3D val="0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42-0588-4EB9-BE17-EDFBCCED4BFB}"/>
                    </c:ext>
                  </c:extLst>
                </c:dPt>
                <c:dPt>
                  <c:idx val="14"/>
                  <c:bubble3D val="0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44-0588-4EB9-BE17-EDFBCCED4BFB}"/>
                    </c:ext>
                  </c:extLst>
                </c:dPt>
                <c:dPt>
                  <c:idx val="15"/>
                  <c:bubble3D val="0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46-0588-4EB9-BE17-EDFBCCED4BFB}"/>
                    </c:ext>
                  </c:extLst>
                </c:dPt>
                <c:dPt>
                  <c:idx val="16"/>
                  <c:bubble3D val="0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48-0588-4EB9-BE17-EDFBCCED4BFB}"/>
                    </c:ext>
                  </c:extLst>
                </c:dPt>
                <c:dPt>
                  <c:idx val="17"/>
                  <c:bubble3D val="0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4A-0588-4EB9-BE17-EDFBCCED4BFB}"/>
                    </c:ext>
                  </c:extLst>
                </c:dPt>
                <c:dPt>
                  <c:idx val="18"/>
                  <c:bubble3D val="0"/>
                  <c:spPr>
                    <a:solidFill>
                      <a:schemeClr val="accent1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4C-0588-4EB9-BE17-EDFBCCED4BFB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lt-LT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'Svarbesnių ekrano tipų %'!$P$2:$P$18</c15:sqref>
                        </c15:formulaRef>
                      </c:ext>
                    </c:extLst>
                    <c:strCache>
                      <c:ptCount val="9"/>
                      <c:pt idx="0">
                        <c:v>LCD</c:v>
                      </c:pt>
                      <c:pt idx="1">
                        <c:v>IPS LCD</c:v>
                      </c:pt>
                      <c:pt idx="2">
                        <c:v>LTPS LCD</c:v>
                      </c:pt>
                      <c:pt idx="3">
                        <c:v>PLS TFT LCD</c:v>
                      </c:pt>
                      <c:pt idx="4">
                        <c:v>Super LCD6</c:v>
                      </c:pt>
                      <c:pt idx="5">
                        <c:v>OLED</c:v>
                      </c:pt>
                      <c:pt idx="6">
                        <c:v>AMOLED</c:v>
                      </c:pt>
                      <c:pt idx="7">
                        <c:v>Super AMOLED</c:v>
                      </c:pt>
                      <c:pt idx="8">
                        <c:v>Super Retina OLED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'Svarbesnių ekrano tipų %'!$Q$2:$Q$18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51</c:v>
                      </c:pt>
                      <c:pt idx="2">
                        <c:v>7</c:v>
                      </c:pt>
                      <c:pt idx="3">
                        <c:v>2</c:v>
                      </c:pt>
                      <c:pt idx="4">
                        <c:v>2</c:v>
                      </c:pt>
                      <c:pt idx="5">
                        <c:v>10</c:v>
                      </c:pt>
                      <c:pt idx="6">
                        <c:v>13</c:v>
                      </c:pt>
                      <c:pt idx="7">
                        <c:v>19</c:v>
                      </c:pt>
                      <c:pt idx="8">
                        <c:v>5</c:v>
                      </c:pt>
                      <c:pt idx="9">
                        <c:v>110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4D-0588-4EB9-BE17-EDFBCCED4BFB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lt-L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1"/>
          <c:order val="1"/>
          <c:tx>
            <c:strRef>
              <c:f>'LCD ir LED %'!$C$1</c:f>
              <c:strCache>
                <c:ptCount val="1"/>
                <c:pt idx="0">
                  <c:v>LCD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00B05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7910-478E-A156-87A32757B9D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00B05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910-478E-A156-87A32757B9DE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rgbClr val="00B050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defRPr>
                    </a:pPr>
                    <a:fld id="{7D025D79-48B5-456B-8638-F8C54E4302E2}" type="VALUE">
                      <a:rPr lang="en-US" b="1">
                        <a:solidFill>
                          <a:srgbClr val="00B050"/>
                        </a:solidFill>
                      </a:rPr>
                      <a:pPr>
                        <a:defRPr sz="2000">
                          <a:solidFill>
                            <a:srgbClr val="00B05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defRPr>
                      </a:pPr>
                      <a:t>[VALUE]</a:t>
                    </a:fld>
                    <a:endParaRPr lang="lt-L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00B05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7910-478E-A156-87A32757B9DE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910-478E-A156-87A32757B9D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7910-478E-A156-87A32757B9DE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7910-478E-A156-87A32757B9DE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10-478E-A156-87A32757B9DE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7910-478E-A156-87A32757B9DE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10-478E-A156-87A32757B9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'LCD ir LED %'!$A$2:$A$13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'LCD ir LED %'!$C$2:$C$13</c:f>
              <c:numCache>
                <c:formatCode>0.0%</c:formatCode>
                <c:ptCount val="12"/>
                <c:pt idx="0">
                  <c:v>0.61538461538461542</c:v>
                </c:pt>
                <c:pt idx="1">
                  <c:v>0.25</c:v>
                </c:pt>
                <c:pt idx="2">
                  <c:v>0.61538461538461542</c:v>
                </c:pt>
                <c:pt idx="3">
                  <c:v>0.8</c:v>
                </c:pt>
                <c:pt idx="4">
                  <c:v>0.5</c:v>
                </c:pt>
                <c:pt idx="5">
                  <c:v>0</c:v>
                </c:pt>
                <c:pt idx="6">
                  <c:v>0.9</c:v>
                </c:pt>
                <c:pt idx="7">
                  <c:v>1</c:v>
                </c:pt>
                <c:pt idx="8">
                  <c:v>0.7142857142857143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10-478E-A156-87A32757B9DE}"/>
            </c:ext>
          </c:extLst>
        </c:ser>
        <c:ser>
          <c:idx val="3"/>
          <c:order val="3"/>
          <c:tx>
            <c:strRef>
              <c:f>'LCD ir LED %'!$E$1</c:f>
              <c:strCache>
                <c:ptCount val="1"/>
                <c:pt idx="0">
                  <c:v>LED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00B05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7910-478E-A156-87A32757B9D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00B05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7910-478E-A156-87A32757B9DE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00B05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910-478E-A156-87A32757B9DE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7910-478E-A156-87A32757B9D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7910-478E-A156-87A32757B9DE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910-478E-A156-87A32757B9DE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63C8794-1465-4F6B-92CB-92024A1D74DE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lt-L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7910-478E-A156-87A32757B9DE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910-478E-A156-87A32757B9DE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7910-478E-A156-87A32757B9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'LCD ir LED %'!$A$2:$A$13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'LCD ir LED %'!$E$2:$E$13</c:f>
              <c:numCache>
                <c:formatCode>0.0%</c:formatCode>
                <c:ptCount val="12"/>
                <c:pt idx="0">
                  <c:v>0.38461538461538464</c:v>
                </c:pt>
                <c:pt idx="1">
                  <c:v>0.75</c:v>
                </c:pt>
                <c:pt idx="2">
                  <c:v>0.38461538461538464</c:v>
                </c:pt>
                <c:pt idx="3">
                  <c:v>0.2</c:v>
                </c:pt>
                <c:pt idx="4">
                  <c:v>0.5</c:v>
                </c:pt>
                <c:pt idx="5">
                  <c:v>1</c:v>
                </c:pt>
                <c:pt idx="6">
                  <c:v>0.1</c:v>
                </c:pt>
                <c:pt idx="7">
                  <c:v>0</c:v>
                </c:pt>
                <c:pt idx="8">
                  <c:v>0.2857142857142857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910-478E-A156-87A32757B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1707552"/>
        <c:axId val="70171247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'LCD ir LED %'!$B$1</c15:sqref>
                        </c15:formulaRef>
                      </c:ext>
                    </c:extLst>
                    <c:strCache>
                      <c:ptCount val="1"/>
                      <c:pt idx="0">
                        <c:v>LCD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'LCD ir LED %'!$A$2:$A$13</c15:sqref>
                        </c15:formulaRef>
                      </c:ext>
                    </c:extLst>
                    <c:strCache>
                      <c:ptCount val="12"/>
                      <c:pt idx="0">
                        <c:v>Apple</c:v>
                      </c:pt>
                      <c:pt idx="1">
                        <c:v>Samsung</c:v>
                      </c:pt>
                      <c:pt idx="2">
                        <c:v>Huawei</c:v>
                      </c:pt>
                      <c:pt idx="3">
                        <c:v>Sony</c:v>
                      </c:pt>
                      <c:pt idx="4">
                        <c:v>Xiaomi</c:v>
                      </c:pt>
                      <c:pt idx="5">
                        <c:v>OnePlus</c:v>
                      </c:pt>
                      <c:pt idx="6">
                        <c:v>Nokia</c:v>
                      </c:pt>
                      <c:pt idx="7">
                        <c:v>Honor</c:v>
                      </c:pt>
                      <c:pt idx="8">
                        <c:v>LG</c:v>
                      </c:pt>
                      <c:pt idx="9">
                        <c:v>Asus</c:v>
                      </c:pt>
                      <c:pt idx="10">
                        <c:v>HTC</c:v>
                      </c:pt>
                      <c:pt idx="11">
                        <c:v>Motorola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'LCD ir LED %'!$B$2:$B$13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8</c:v>
                      </c:pt>
                      <c:pt idx="1">
                        <c:v>6</c:v>
                      </c:pt>
                      <c:pt idx="2">
                        <c:v>8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0</c:v>
                      </c:pt>
                      <c:pt idx="6">
                        <c:v>9</c:v>
                      </c:pt>
                      <c:pt idx="7">
                        <c:v>8</c:v>
                      </c:pt>
                      <c:pt idx="8">
                        <c:v>5</c:v>
                      </c:pt>
                      <c:pt idx="9">
                        <c:v>0</c:v>
                      </c:pt>
                      <c:pt idx="10">
                        <c:v>2</c:v>
                      </c:pt>
                      <c:pt idx="11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7910-478E-A156-87A32757B9D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'LCD ir LED %'!$D$1</c15:sqref>
                        </c15:formulaRef>
                      </c:ext>
                    </c:extLst>
                    <c:strCache>
                      <c:ptCount val="1"/>
                      <c:pt idx="0">
                        <c:v>LED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'LCD ir LED %'!$A$2:$A$13</c15:sqref>
                        </c15:formulaRef>
                      </c:ext>
                    </c:extLst>
                    <c:strCache>
                      <c:ptCount val="12"/>
                      <c:pt idx="0">
                        <c:v>Apple</c:v>
                      </c:pt>
                      <c:pt idx="1">
                        <c:v>Samsung</c:v>
                      </c:pt>
                      <c:pt idx="2">
                        <c:v>Huawei</c:v>
                      </c:pt>
                      <c:pt idx="3">
                        <c:v>Sony</c:v>
                      </c:pt>
                      <c:pt idx="4">
                        <c:v>Xiaomi</c:v>
                      </c:pt>
                      <c:pt idx="5">
                        <c:v>OnePlus</c:v>
                      </c:pt>
                      <c:pt idx="6">
                        <c:v>Nokia</c:v>
                      </c:pt>
                      <c:pt idx="7">
                        <c:v>Honor</c:v>
                      </c:pt>
                      <c:pt idx="8">
                        <c:v>LG</c:v>
                      </c:pt>
                      <c:pt idx="9">
                        <c:v>Asus</c:v>
                      </c:pt>
                      <c:pt idx="10">
                        <c:v>HTC</c:v>
                      </c:pt>
                      <c:pt idx="11">
                        <c:v>Motorola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'LCD ir LED %'!$D$2:$D$13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5</c:v>
                      </c:pt>
                      <c:pt idx="1">
                        <c:v>18</c:v>
                      </c:pt>
                      <c:pt idx="2">
                        <c:v>5</c:v>
                      </c:pt>
                      <c:pt idx="3">
                        <c:v>2</c:v>
                      </c:pt>
                      <c:pt idx="4">
                        <c:v>9</c:v>
                      </c:pt>
                      <c:pt idx="5">
                        <c:v>3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2</c:v>
                      </c:pt>
                      <c:pt idx="9">
                        <c:v>1</c:v>
                      </c:pt>
                      <c:pt idx="10">
                        <c:v>0</c:v>
                      </c:pt>
                      <c:pt idx="11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910-478E-A156-87A32757B9DE}"/>
                  </c:ext>
                </c:extLst>
              </c15:ser>
            </c15:filteredBarSeries>
          </c:ext>
        </c:extLst>
      </c:barChart>
      <c:catAx>
        <c:axId val="70170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lt-LT"/>
          </a:p>
        </c:txPr>
        <c:crossAx val="701712472"/>
        <c:crosses val="autoZero"/>
        <c:auto val="1"/>
        <c:lblAlgn val="ctr"/>
        <c:lblOffset val="100"/>
        <c:noMultiLvlLbl val="0"/>
      </c:catAx>
      <c:valAx>
        <c:axId val="701712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01707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lt-L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lt-L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'Gamintojo ekranų %'!$T$3</c:f>
              <c:strCache>
                <c:ptCount val="1"/>
                <c:pt idx="0">
                  <c:v>Liquid Retina IPS LCD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0804499359421691E-3"/>
                  <c:y val="8.1044602102832031E-3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500" b="1" i="0" u="none" strike="noStrike" kern="1200" baseline="0">
                      <a:solidFill>
                        <a:srgbClr val="FF0000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pPr>
                  <a:endParaRPr lang="lt-LT"/>
                </a:p>
              </c:txPr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1383417525881084"/>
                      <c:h val="0.15746973927997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9FC-4D4C-A106-0C4F4D6FB88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%'!$U$3:$AF$3</c:f>
              <c:numCache>
                <c:formatCode>0.0%</c:formatCode>
                <c:ptCount val="12"/>
                <c:pt idx="0">
                  <c:v>0.15384615384615385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9FC-4D4C-A106-0C4F4D6FB882}"/>
            </c:ext>
          </c:extLst>
        </c:ser>
        <c:ser>
          <c:idx val="2"/>
          <c:order val="1"/>
          <c:tx>
            <c:strRef>
              <c:f>'Gamintojo ekranų %'!$T$5</c:f>
              <c:strCache>
                <c:ptCount val="1"/>
                <c:pt idx="0">
                  <c:v>IPS LCD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-2.4322830292979547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%'!$U$5:$AF$5</c:f>
              <c:numCache>
                <c:formatCode>0.0%</c:formatCode>
                <c:ptCount val="12"/>
                <c:pt idx="0">
                  <c:v>0.15384615384615385</c:v>
                </c:pt>
                <c:pt idx="1">
                  <c:v>0.16666666666666666</c:v>
                </c:pt>
                <c:pt idx="2">
                  <c:v>0.15384615384615385</c:v>
                </c:pt>
                <c:pt idx="3">
                  <c:v>0.8</c:v>
                </c:pt>
                <c:pt idx="4">
                  <c:v>0.5</c:v>
                </c:pt>
                <c:pt idx="5">
                  <c:v>0</c:v>
                </c:pt>
                <c:pt idx="6">
                  <c:v>0.9</c:v>
                </c:pt>
                <c:pt idx="7">
                  <c:v>0.75</c:v>
                </c:pt>
                <c:pt idx="8">
                  <c:v>0.7142857142857143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9FC-4D4C-A106-0C4F4D6FB882}"/>
            </c:ext>
          </c:extLst>
        </c:ser>
        <c:ser>
          <c:idx val="3"/>
          <c:order val="2"/>
          <c:tx>
            <c:strRef>
              <c:f>'Gamintojo ekranų %'!$T$6</c:f>
              <c:strCache>
                <c:ptCount val="1"/>
                <c:pt idx="0">
                  <c:v>Retina IPS LCD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%'!$U$6:$AF$6</c:f>
              <c:numCache>
                <c:formatCode>0.0%</c:formatCode>
                <c:ptCount val="12"/>
                <c:pt idx="0">
                  <c:v>0.30769230769230771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49FC-4D4C-A106-0C4F4D6FB882}"/>
            </c:ext>
          </c:extLst>
        </c:ser>
        <c:ser>
          <c:idx val="6"/>
          <c:order val="3"/>
          <c:tx>
            <c:strRef>
              <c:f>'Gamintojo ekranų %'!$T$9</c:f>
              <c:strCache>
                <c:ptCount val="1"/>
                <c:pt idx="0">
                  <c:v>PLS TFT LCD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49FC-4D4C-A106-0C4F4D6FB882}"/>
                </c:ext>
              </c:extLst>
            </c:dLbl>
            <c:dLbl>
              <c:idx val="1"/>
              <c:layout>
                <c:manualLayout>
                  <c:x val="0"/>
                  <c:y val="-5.7719383786326975E-17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%'!$U$9:$AF$9</c:f>
              <c:numCache>
                <c:formatCode>0.0%</c:formatCode>
                <c:ptCount val="12"/>
                <c:pt idx="0">
                  <c:v>0</c:v>
                </c:pt>
                <c:pt idx="1">
                  <c:v>8.3333333333333329E-2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49FC-4D4C-A106-0C4F4D6FB882}"/>
            </c:ext>
          </c:extLst>
        </c:ser>
        <c:ser>
          <c:idx val="14"/>
          <c:order val="4"/>
          <c:tx>
            <c:strRef>
              <c:f>'Gamintojo ekranų %'!$T$17</c:f>
              <c:strCache>
                <c:ptCount val="1"/>
                <c:pt idx="0">
                  <c:v>LCD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2-49FC-4D4C-A106-0C4F4D6FB882}"/>
                </c:ext>
              </c:extLst>
            </c:dLbl>
            <c:dLbl>
              <c:idx val="7"/>
              <c:layout>
                <c:manualLayout>
                  <c:x val="1.0531859746476632E-3"/>
                  <c:y val="-6.2967327889717232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4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6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%'!$U$17:$AF$17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0.125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8-49FC-4D4C-A106-0C4F4D6FB882}"/>
            </c:ext>
          </c:extLst>
        </c:ser>
        <c:ser>
          <c:idx val="15"/>
          <c:order val="5"/>
          <c:tx>
            <c:strRef>
              <c:f>'Gamintojo ekranų %'!$T$18</c:f>
              <c:strCache>
                <c:ptCount val="1"/>
                <c:pt idx="0">
                  <c:v>LTPS IPS LCD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A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C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E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0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2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3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%'!$U$18:$AF$18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0.125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4-49FC-4D4C-A106-0C4F4D6FB882}"/>
            </c:ext>
          </c:extLst>
        </c:ser>
        <c:ser>
          <c:idx val="17"/>
          <c:order val="6"/>
          <c:tx>
            <c:strRef>
              <c:f>'Gamintojo ekranų %'!$T$20</c:f>
              <c:strCache>
                <c:ptCount val="1"/>
                <c:pt idx="0">
                  <c:v>Super LCD6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5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6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7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8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9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A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B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C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D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E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F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%'!$U$20:$AF$20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0-49FC-4D4C-A106-0C4F4D6FB882}"/>
            </c:ext>
          </c:extLst>
        </c:ser>
        <c:ser>
          <c:idx val="8"/>
          <c:order val="7"/>
          <c:tx>
            <c:strRef>
              <c:f>'Gamintojo ekranų %'!$T$11</c:f>
              <c:strCache>
                <c:ptCount val="1"/>
                <c:pt idx="0">
                  <c:v>LTPS IPS LCD</c:v>
                </c:pt>
              </c:strCache>
            </c:strRef>
          </c:tx>
          <c:spPr>
            <a:solidFill>
              <a:srgbClr val="7C9CD6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1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2-49FC-4D4C-A106-0C4F4D6FB882}"/>
                </c:ext>
              </c:extLst>
            </c:dLbl>
            <c:dLbl>
              <c:idx val="2"/>
              <c:layout>
                <c:manualLayout>
                  <c:x val="-1.4020329477742728E-3"/>
                  <c:y val="-7.5179657269209596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3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4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5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6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7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8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9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A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B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C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%'!$U$11:$AF$11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0.46153846153846156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D-49FC-4D4C-A106-0C4F4D6FB882}"/>
            </c:ext>
          </c:extLst>
        </c:ser>
        <c:ser>
          <c:idx val="10"/>
          <c:order val="8"/>
          <c:tx>
            <c:strRef>
              <c:f>'Gamintojo ekranų %'!$T$13</c:f>
              <c:strCache>
                <c:ptCount val="1"/>
                <c:pt idx="0">
                  <c:v>AMOLED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E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F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0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1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2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3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4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5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6-49FC-4D4C-A106-0C4F4D6FB882}"/>
                </c:ext>
              </c:extLst>
            </c:dLbl>
            <c:dLbl>
              <c:idx val="11"/>
              <c:layout>
                <c:manualLayout>
                  <c:x val="1.2820511526296029E-3"/>
                  <c:y val="2.5186931155886775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7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%'!$U$13:$AF$13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0.1111111111111111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8-49FC-4D4C-A106-0C4F4D6FB882}"/>
            </c:ext>
          </c:extLst>
        </c:ser>
        <c:ser>
          <c:idx val="11"/>
          <c:order val="9"/>
          <c:tx>
            <c:strRef>
              <c:f>'Gamintojo ekranų %'!$T$14</c:f>
              <c:strCache>
                <c:ptCount val="1"/>
                <c:pt idx="0">
                  <c:v>Fluid AMOLED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9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A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B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C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D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E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F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0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1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2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3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%'!$U$14:$AF$14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0.33333333333333331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4-49FC-4D4C-A106-0C4F4D6FB882}"/>
            </c:ext>
          </c:extLst>
        </c:ser>
        <c:ser>
          <c:idx val="12"/>
          <c:order val="10"/>
          <c:tx>
            <c:strRef>
              <c:f>'Gamintojo ekranų %'!$T$15</c:f>
              <c:strCache>
                <c:ptCount val="1"/>
                <c:pt idx="0">
                  <c:v>Optic AMOLED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5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6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7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8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9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A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B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C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D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E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F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%'!$U$15:$AF$15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0.66666666666666663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0-49FC-4D4C-A106-0C4F4D6FB882}"/>
            </c:ext>
          </c:extLst>
        </c:ser>
        <c:ser>
          <c:idx val="13"/>
          <c:order val="11"/>
          <c:tx>
            <c:strRef>
              <c:f>'Gamintojo ekranų %'!$T$16</c:f>
              <c:strCache>
                <c:ptCount val="1"/>
                <c:pt idx="0">
                  <c:v>P-OLED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1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2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3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4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5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6-49FC-4D4C-A106-0C4F4D6FB882}"/>
                </c:ext>
              </c:extLst>
            </c:dLbl>
            <c:dLbl>
              <c:idx val="6"/>
              <c:layout>
                <c:manualLayout>
                  <c:x val="1.0531859746477404E-3"/>
                  <c:y val="-3.1483663944858616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7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8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9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A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B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%'!$U$16:$AF$16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0.1</c:v>
                </c:pt>
                <c:pt idx="7">
                  <c:v>0</c:v>
                </c:pt>
                <c:pt idx="8">
                  <c:v>0.14285714285714285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C-49FC-4D4C-A106-0C4F4D6FB882}"/>
            </c:ext>
          </c:extLst>
        </c:ser>
        <c:ser>
          <c:idx val="4"/>
          <c:order val="12"/>
          <c:tx>
            <c:strRef>
              <c:f>'Gamintojo ekranų %'!$T$7</c:f>
              <c:strCache>
                <c:ptCount val="1"/>
                <c:pt idx="0">
                  <c:v>Super Retina OLED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3.9930558074897253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286955889518716"/>
                      <c:h val="0.15542201835306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D5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D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E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F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0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1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2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3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4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5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6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7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%'!$U$7:$AF$7</c:f>
              <c:numCache>
                <c:formatCode>0.0%</c:formatCode>
                <c:ptCount val="12"/>
                <c:pt idx="0">
                  <c:v>0.23076923076923078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8-49FC-4D4C-A106-0C4F4D6FB882}"/>
            </c:ext>
          </c:extLst>
        </c:ser>
        <c:ser>
          <c:idx val="1"/>
          <c:order val="13"/>
          <c:tx>
            <c:strRef>
              <c:f>'Gamintojo ekranų %'!$T$4</c:f>
              <c:strCache>
                <c:ptCount val="1"/>
                <c:pt idx="0">
                  <c:v>Super Retina XDR OLED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9558071188776165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4617501939727268"/>
                      <c:h val="0.1349448090838835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99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A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B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C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D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E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9F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0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1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2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3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4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%'!$U$4:$AF$4</c:f>
              <c:numCache>
                <c:formatCode>0.0%</c:formatCode>
                <c:ptCount val="12"/>
                <c:pt idx="0">
                  <c:v>0.15384615384615385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5-49FC-4D4C-A106-0C4F4D6FB882}"/>
            </c:ext>
          </c:extLst>
        </c:ser>
        <c:ser>
          <c:idx val="16"/>
          <c:order val="14"/>
          <c:tx>
            <c:strRef>
              <c:f>'Gamintojo ekranų %'!$T$19</c:f>
              <c:strCache>
                <c:ptCount val="1"/>
                <c:pt idx="0">
                  <c:v>G-OLED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6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7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8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9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A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B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C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D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E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AF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0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%'!$U$19:$AF$19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0.14285714285714285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1-49FC-4D4C-A106-0C4F4D6FB882}"/>
            </c:ext>
          </c:extLst>
        </c:ser>
        <c:ser>
          <c:idx val="5"/>
          <c:order val="15"/>
          <c:tx>
            <c:strRef>
              <c:f>'Gamintojo ekranų %'!$T$8</c:f>
              <c:strCache>
                <c:ptCount val="1"/>
                <c:pt idx="0">
                  <c:v>Dynamic AMOLED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2-49FC-4D4C-A106-0C4F4D6FB882}"/>
                </c:ext>
              </c:extLst>
            </c:dLbl>
            <c:dLbl>
              <c:idx val="1"/>
              <c:layout>
                <c:manualLayout>
                  <c:x val="0"/>
                  <c:y val="1.638176741534246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D6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3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4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5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6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7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8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9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A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B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C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%'!$U$8:$AF$8</c:f>
              <c:numCache>
                <c:formatCode>0.0%</c:formatCode>
                <c:ptCount val="12"/>
                <c:pt idx="0">
                  <c:v>0</c:v>
                </c:pt>
                <c:pt idx="1">
                  <c:v>0.25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D-49FC-4D4C-A106-0C4F4D6FB882}"/>
            </c:ext>
          </c:extLst>
        </c:ser>
        <c:ser>
          <c:idx val="7"/>
          <c:order val="16"/>
          <c:tx>
            <c:strRef>
              <c:f>'Gamintojo ekranų %'!$T$10</c:f>
              <c:strCache>
                <c:ptCount val="1"/>
                <c:pt idx="0">
                  <c:v>Super AMOLED</c:v>
                </c:pt>
              </c:strCache>
            </c:strRef>
          </c:tx>
          <c:spPr>
            <a:solidFill>
              <a:srgbClr val="FFC305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E-49FC-4D4C-A106-0C4F4D6FB882}"/>
                </c:ext>
              </c:extLst>
            </c:dLbl>
            <c:dLbl>
              <c:idx val="1"/>
              <c:layout>
                <c:manualLayout>
                  <c:x val="0"/>
                  <c:y val="-4.2012161415146493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BF-49FC-4D4C-A106-0C4F4D6FB8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0-49FC-4D4C-A106-0C4F4D6FB88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1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2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3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4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5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6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7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8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%'!$U$10:$AF$10</c:f>
              <c:numCache>
                <c:formatCode>0.0%</c:formatCode>
                <c:ptCount val="12"/>
                <c:pt idx="0">
                  <c:v>0</c:v>
                </c:pt>
                <c:pt idx="1">
                  <c:v>0.5</c:v>
                </c:pt>
                <c:pt idx="2">
                  <c:v>0</c:v>
                </c:pt>
                <c:pt idx="3">
                  <c:v>0</c:v>
                </c:pt>
                <c:pt idx="4">
                  <c:v>0.3888888888888889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9-49FC-4D4C-A106-0C4F4D6FB882}"/>
            </c:ext>
          </c:extLst>
        </c:ser>
        <c:ser>
          <c:idx val="9"/>
          <c:order val="17"/>
          <c:tx>
            <c:strRef>
              <c:f>'Gamintojo ekranų %'!$T$12</c:f>
              <c:strCache>
                <c:ptCount val="1"/>
                <c:pt idx="0">
                  <c:v>OLED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A-49FC-4D4C-A106-0C4F4D6FB8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B-49FC-4D4C-A106-0C4F4D6FB882}"/>
                </c:ext>
              </c:extLst>
            </c:dLbl>
            <c:dLbl>
              <c:idx val="2"/>
              <c:layout>
                <c:manualLayout>
                  <c:x val="-1.1658559530808156E-3"/>
                  <c:y val="-9.2147441711301334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D7-49FC-4D4C-A106-0C4F4D6FB8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C-49FC-4D4C-A106-0C4F4D6FB88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D-49FC-4D4C-A106-0C4F4D6FB88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E-49FC-4D4C-A106-0C4F4D6FB88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CF-49FC-4D4C-A106-0C4F4D6FB88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D0-49FC-4D4C-A106-0C4F4D6FB88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D1-49FC-4D4C-A106-0C4F4D6FB88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D2-49FC-4D4C-A106-0C4F4D6FB88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D3-49FC-4D4C-A106-0C4F4D6FB8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'Gamintojo ekranų %'!$U$2:$AF$2</c:f>
              <c:strCache>
                <c:ptCount val="12"/>
                <c:pt idx="0">
                  <c:v>Apple</c:v>
                </c:pt>
                <c:pt idx="1">
                  <c:v>Samsung</c:v>
                </c:pt>
                <c:pt idx="2">
                  <c:v>Huawei</c:v>
                </c:pt>
                <c:pt idx="3">
                  <c:v>Sony</c:v>
                </c:pt>
                <c:pt idx="4">
                  <c:v>Xiaomi</c:v>
                </c:pt>
                <c:pt idx="5">
                  <c:v>OnePlus</c:v>
                </c:pt>
                <c:pt idx="6">
                  <c:v>Nokia</c:v>
                </c:pt>
                <c:pt idx="7">
                  <c:v>Honor</c:v>
                </c:pt>
                <c:pt idx="8">
                  <c:v>LG</c:v>
                </c:pt>
                <c:pt idx="9">
                  <c:v>Asus</c:v>
                </c:pt>
                <c:pt idx="10">
                  <c:v>HTC</c:v>
                </c:pt>
                <c:pt idx="11">
                  <c:v>Motorola</c:v>
                </c:pt>
              </c:strCache>
            </c:strRef>
          </c:cat>
          <c:val>
            <c:numRef>
              <c:f>'Gamintojo ekranų %'!$U$12:$AF$12</c:f>
              <c:numCache>
                <c:formatCode>0.0%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0.38461538461538464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4-49FC-4D4C-A106-0C4F4D6FB8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73175840"/>
        <c:axId val="573179448"/>
      </c:barChart>
      <c:catAx>
        <c:axId val="57317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lt-LT"/>
          </a:p>
        </c:txPr>
        <c:crossAx val="573179448"/>
        <c:crosses val="autoZero"/>
        <c:auto val="1"/>
        <c:lblAlgn val="ctr"/>
        <c:lblOffset val="100"/>
        <c:noMultiLvlLbl val="0"/>
      </c:catAx>
      <c:valAx>
        <c:axId val="573179448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573175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500">
          <a:latin typeface="Segoe UI Light" panose="020B0502040204020203" pitchFamily="34" charset="0"/>
          <a:cs typeface="Segoe UI Light" panose="020B0502040204020203" pitchFamily="34" charset="0"/>
        </a:defRPr>
      </a:pPr>
      <a:endParaRPr lang="lt-L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1022-923F-4A8C-9D89-1EA1E3D12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D151C-2D90-4ED4-B3EF-55BC904A1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120F-0473-439D-94AA-3776E6C7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CF2A-A34C-4099-A15B-4C784C34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12799-1A47-4036-AD5D-27B8A7DF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2016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3148-0CB7-485F-8889-A09C69E7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855AC-923B-4867-85ED-025885A82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ACB14-6E20-46A9-883C-911B85EF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7A2A1-EE15-4FDF-8E0B-918761DC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2850-0F71-489D-9073-3544B296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6415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DBAE33-5FEA-4C59-AAFC-73747D3E3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3A57B-CE18-4B2C-98A3-CD0735C5B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A3780-C4DF-414F-BC17-C139AC30F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92A89-95DB-4D08-A234-D50C0613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C3BDD-7CF9-4E29-B9B7-E2C6DA6A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8735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920E-DC57-4796-8FA8-4062D676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AD8-8898-47F0-ACF2-AEBE9D06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96C67-A8C3-4403-AD2C-BC3E2286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0829-E963-420B-AB0E-00F2AC7D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F9F11-D60B-49B5-A6C1-46AE1565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4987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CDBB-3607-4BDC-8633-E44055B2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76BBA-FCC6-4159-90E2-3BAE101E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D74C2-907F-4768-AE34-A01F7FC5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980E3-2810-4BA1-90C7-19BBA698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084-FE8F-49F5-A731-FC484AB9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7437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671F-C50C-483A-9814-2AE484E1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87D9-A04D-4DF5-8276-7362A12AF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621817-D4BC-48AA-AB3B-BC98B5DBD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80F5-F467-40F0-BCEA-7DE770085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24871-ADE8-4A1B-9441-4178B659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1AA54-B7DF-4F5C-B5C8-13BFF0F9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3386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02DF-A7C5-4DAC-8D22-52AED3C6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8A086-B2DF-44AA-89E8-CFEAA0EB9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854B7-9304-4262-BF5D-54221E4FF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A66D8-10B5-49A2-BA31-488BEDFE5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46D2ED-E8FE-42D8-B550-401E0AF0E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DCD39-1D31-4D01-BAE3-2D295BB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F0BCC-C127-4F17-A336-423C83BA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768B07-C43C-46E3-8267-FF38C1C0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4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489B-7515-4534-9B42-3749A81D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36871-C7CB-4FCD-BC09-9D2F02DB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FD905-CD7A-4CAA-9352-AC28D92B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50FEB-F144-4CF4-8E59-22991A1C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5524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5F0F1-2125-4CDA-9BAF-5B30D9F9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A67BC-2FC7-4CA4-B62C-D372C17C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853C9-47CB-41C2-AF71-F576B7A0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4353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D4EE-FC40-461A-AB98-E309E42E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74C41-8C4D-4459-97AF-2143C389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CA4E3-05A0-429C-87B1-54FB3205A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5CFB0-9A46-47DB-91E8-05182A58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F14CE-734B-44A0-BF59-C30B4432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082E4-2762-4518-BA75-BA01E7A78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9066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F4D1-C70E-43BF-8178-BBA1AE0BD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3E27C-10C1-4EC0-8998-EFCAA63E5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916F0-823B-49BD-AA4E-0FE3678BC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4B390-7660-43F0-BE3C-3672BF7CC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2F9FF-131F-47D5-AADB-C29D2506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6EBEB-358B-4218-BD54-C9C7E179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7463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8BB7B-2896-4AE9-B7A5-91686972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515CE-F1B5-42D3-88F3-0C96D6D90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EBA7A-F331-490A-BF88-E32562601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324B-1DF5-498A-B662-F9631899168D}" type="datetimeFigureOut">
              <a:rPr lang="lt-LT" smtClean="0"/>
              <a:t>2019-11-11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9FEE3-CC05-4413-898D-AED3D34AE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A067B-653C-424C-BA55-F19D29024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C6B1F-E8C5-498F-A642-B1655FC715E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3979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F35BEB-ECF1-48E2-98F8-878106356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B077F3-68E9-45AF-84DD-BC9EE677B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30" y="-3206"/>
            <a:ext cx="12215278" cy="686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EFB25-38C9-465D-B5E1-CEC60178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314" y="-87085"/>
            <a:ext cx="11553371" cy="2423887"/>
          </a:xfrm>
        </p:spPr>
        <p:txBody>
          <a:bodyPr>
            <a:normAutofit/>
          </a:bodyPr>
          <a:lstStyle/>
          <a:p>
            <a:pPr algn="r"/>
            <a:r>
              <a:rPr lang="lt-LT" sz="4800" cap="all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Pagrindiniai mobiliųjų telefonų</a:t>
            </a:r>
            <a:br>
              <a:rPr lang="lt-LT" sz="4800" b="1" cap="all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lt-LT" sz="4800" b="1" cap="all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ekranų tipai Lietuvos</a:t>
            </a:r>
            <a:br>
              <a:rPr lang="lt-LT" sz="4800" b="1" cap="all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lt-LT" sz="4800" b="1" cap="all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rinkoje</a:t>
            </a:r>
            <a:endParaRPr lang="lt-LT" sz="480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A002D-D044-467B-836D-CD46A6E75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2" y="5355772"/>
            <a:ext cx="6096000" cy="1371600"/>
          </a:xfrm>
        </p:spPr>
        <p:txBody>
          <a:bodyPr>
            <a:normAutofit/>
          </a:bodyPr>
          <a:lstStyle/>
          <a:p>
            <a:pPr algn="l"/>
            <a:r>
              <a:rPr lang="lt-LT" i="1">
                <a:latin typeface="Segoe UI Light" panose="020B0502040204020203" pitchFamily="34" charset="0"/>
                <a:cs typeface="Segoe UI Light" panose="020B0502040204020203" pitchFamily="34" charset="0"/>
              </a:rPr>
              <a:t>2019—2020 m. m.</a:t>
            </a:r>
          </a:p>
          <a:p>
            <a:pPr algn="l"/>
            <a:r>
              <a:rPr lang="lt-LT">
                <a:latin typeface="Segoe UI Light" panose="020B0502040204020203" pitchFamily="34" charset="0"/>
                <a:cs typeface="Segoe UI Light" panose="020B0502040204020203" pitchFamily="34" charset="0"/>
              </a:rPr>
              <a:t>Julija </a:t>
            </a:r>
            <a:r>
              <a:rPr lang="lt-LT" err="1">
                <a:latin typeface="Segoe UI Light" panose="020B0502040204020203" pitchFamily="34" charset="0"/>
                <a:cs typeface="Segoe UI Light" panose="020B0502040204020203" pitchFamily="34" charset="0"/>
              </a:rPr>
              <a:t>Bendikaitė</a:t>
            </a:r>
            <a:r>
              <a:rPr lang="lt-LT">
                <a:latin typeface="Segoe UI Light" panose="020B0502040204020203" pitchFamily="34" charset="0"/>
                <a:cs typeface="Segoe UI Light" panose="020B0502040204020203" pitchFamily="34" charset="0"/>
              </a:rPr>
              <a:t>, Gytis Kalvis,</a:t>
            </a:r>
          </a:p>
          <a:p>
            <a:pPr algn="l"/>
            <a:r>
              <a:rPr lang="lt-LT">
                <a:latin typeface="Segoe UI Light" panose="020B0502040204020203" pitchFamily="34" charset="0"/>
                <a:cs typeface="Segoe UI Light" panose="020B0502040204020203" pitchFamily="34" charset="0"/>
              </a:rPr>
              <a:t>Eidenis Kasperavičius, Lukas Rimkus</a:t>
            </a:r>
          </a:p>
        </p:txBody>
      </p:sp>
    </p:spTree>
    <p:extLst>
      <p:ext uri="{BB962C8B-B14F-4D97-AF65-F5344CB8AC3E}">
        <p14:creationId xmlns:p14="http://schemas.microsoft.com/office/powerpoint/2010/main" val="168442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7389EE8-FAE0-40D1-94BB-9B07E4B5B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/>
          <a:stretch/>
        </p:blipFill>
        <p:spPr>
          <a:xfrm>
            <a:off x="0" y="0"/>
            <a:ext cx="862121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CDA5D-6DDF-4FEC-B83C-E86265CE1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2" r="-1"/>
          <a:stretch/>
        </p:blipFill>
        <p:spPr>
          <a:xfrm>
            <a:off x="6268278" y="-8596"/>
            <a:ext cx="6060188" cy="6866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EFF82-9B50-447E-A6C4-DB5DA2B9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428" y="2529792"/>
            <a:ext cx="4469572" cy="1789818"/>
          </a:xfrm>
        </p:spPr>
        <p:txBody>
          <a:bodyPr anchor="ctr"/>
          <a:lstStyle/>
          <a:p>
            <a:pPr algn="ctr"/>
            <a:r>
              <a:rPr lang="lt-LT" cap="all">
                <a:latin typeface="Segoe UI Black" panose="020B0A02040204020203" pitchFamily="34" charset="0"/>
                <a:ea typeface="Segoe UI Black" panose="020B0A02040204020203" pitchFamily="34" charset="0"/>
              </a:rPr>
              <a:t>LCD </a:t>
            </a:r>
            <a:r>
              <a:rPr lang="lt-LT" cap="all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ekranai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8248E4-4989-41D9-887E-895A298DEEEB}"/>
              </a:ext>
            </a:extLst>
          </p:cNvPr>
          <p:cNvSpPr txBox="1"/>
          <p:nvPr/>
        </p:nvSpPr>
        <p:spPr>
          <a:xfrm>
            <a:off x="8453526" y="704452"/>
            <a:ext cx="18723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660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8700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AF63-00E1-4665-A0F5-F1B4C3D3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400">
                <a:latin typeface="Segoe UI Light"/>
                <a:cs typeface="Segoe UI Light"/>
              </a:rPr>
              <a:t>ISTORIJA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73E4D-4528-4B69-B518-5AE10B4C6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lt-LT">
              <a:cs typeface="Calibri"/>
            </a:endParaRPr>
          </a:p>
          <a:p>
            <a:endParaRPr lang="lt-LT"/>
          </a:p>
        </p:txBody>
      </p:sp>
      <p:pic>
        <p:nvPicPr>
          <p:cNvPr id="4" name="Paveikslėlis 4" descr="Paveikslėlis, kuriame yra asmuo, vidinis, sėdėjimas, nuotrauka&#10;&#10;Sugeneruoto aprašo patikimumas labai didelis">
            <a:extLst>
              <a:ext uri="{FF2B5EF4-FFF2-40B4-BE49-F238E27FC236}">
                <a16:creationId xmlns:a16="http://schemas.microsoft.com/office/drawing/2014/main" id="{B0C1B7BB-A7C1-4588-902C-93BC31CD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211" y="1697378"/>
            <a:ext cx="5158596" cy="4052715"/>
          </a:xfrm>
          <a:prstGeom prst="rect">
            <a:avLst/>
          </a:prstGeom>
        </p:spPr>
      </p:pic>
      <p:pic>
        <p:nvPicPr>
          <p:cNvPr id="6" name="Paveikslėlis 6" descr="Paveikslėlis, kuriame yra asmuo, vidinis, vyras, stalas&#10;&#10;Sugeneruoto aprašo patikimumas labai didelis">
            <a:extLst>
              <a:ext uri="{FF2B5EF4-FFF2-40B4-BE49-F238E27FC236}">
                <a16:creationId xmlns:a16="http://schemas.microsoft.com/office/drawing/2014/main" id="{97713CA7-E5C1-4169-9369-480132AB6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0" r="752" b="8381"/>
          <a:stretch/>
        </p:blipFill>
        <p:spPr>
          <a:xfrm>
            <a:off x="1417608" y="1696229"/>
            <a:ext cx="3792775" cy="4049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26B1E-40F0-4044-B803-0946E211AC1C}"/>
              </a:ext>
            </a:extLst>
          </p:cNvPr>
          <p:cNvSpPr txBox="1"/>
          <p:nvPr/>
        </p:nvSpPr>
        <p:spPr>
          <a:xfrm>
            <a:off x="1992702" y="587458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2400" b="1" err="1">
                <a:latin typeface="Segoe UI"/>
                <a:ea typeface="Segoe UI Black"/>
                <a:cs typeface="Segoe UI"/>
              </a:rPr>
              <a:t>Otto</a:t>
            </a:r>
            <a:r>
              <a:rPr lang="lt-LT" sz="2400" b="1">
                <a:latin typeface="Segoe UI"/>
                <a:ea typeface="Segoe UI Black"/>
                <a:cs typeface="Segoe UI"/>
              </a:rPr>
              <a:t> </a:t>
            </a:r>
            <a:r>
              <a:rPr lang="lt-LT" sz="2400" b="1" err="1">
                <a:latin typeface="Segoe UI"/>
                <a:ea typeface="Segoe UI Black"/>
                <a:cs typeface="Segoe UI"/>
              </a:rPr>
              <a:t>Lehmann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32A2A-F982-4D8B-B285-CFA6CE7C2CC9}"/>
              </a:ext>
            </a:extLst>
          </p:cNvPr>
          <p:cNvSpPr txBox="1"/>
          <p:nvPr/>
        </p:nvSpPr>
        <p:spPr>
          <a:xfrm>
            <a:off x="7384211" y="587458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2400" b="1">
                <a:latin typeface="Segoe UI"/>
                <a:cs typeface="Segoe UI"/>
              </a:rPr>
              <a:t>George </a:t>
            </a:r>
            <a:r>
              <a:rPr lang="lt-LT" sz="2400" b="1" err="1">
                <a:latin typeface="Segoe UI"/>
                <a:cs typeface="Segoe UI"/>
              </a:rPr>
              <a:t>Heilmeier</a:t>
            </a:r>
            <a:endParaRPr lang="lt-LT" sz="2400" b="1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5107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507C0F-6C65-430D-B0EE-C9A6ECB64D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3" y="669968"/>
            <a:ext cx="8613914" cy="55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6DBEBC-0765-4F02-805A-7D04EDF52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3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3AFC-8F06-40B7-A037-2AB35832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9880F7-6944-43EB-AE6A-0AF1CE67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7" y="79172"/>
            <a:ext cx="6864626" cy="6699656"/>
          </a:xfrm>
        </p:spPr>
      </p:pic>
    </p:spTree>
    <p:extLst>
      <p:ext uri="{BB962C8B-B14F-4D97-AF65-F5344CB8AC3E}">
        <p14:creationId xmlns:p14="http://schemas.microsoft.com/office/powerpoint/2010/main" val="215128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7189-CC1E-4093-A320-FE355B75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1AEF5-E746-47C7-9FE0-9EA690A68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49" y="45333"/>
            <a:ext cx="7951302" cy="6767334"/>
          </a:xfrm>
        </p:spPr>
      </p:pic>
    </p:spTree>
    <p:extLst>
      <p:ext uri="{BB962C8B-B14F-4D97-AF65-F5344CB8AC3E}">
        <p14:creationId xmlns:p14="http://schemas.microsoft.com/office/powerpoint/2010/main" val="360367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F83E-C2E9-4B02-A23A-BDEE9544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6000" dirty="0">
                <a:latin typeface="Segoe UI Light"/>
                <a:cs typeface="Segoe UI Light"/>
              </a:rPr>
              <a:t>LCD rinka šiandien</a:t>
            </a:r>
            <a:endParaRPr lang="lt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0846-0453-45CD-BB29-8788A0ACF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lt-LT">
              <a:cs typeface="Calibri"/>
            </a:endParaRPr>
          </a:p>
          <a:p>
            <a:endParaRPr lang="lt-LT"/>
          </a:p>
        </p:txBody>
      </p:sp>
      <p:pic>
        <p:nvPicPr>
          <p:cNvPr id="16" name="Paveikslėlis 16" descr="Paveikslėlis, kuriame yra pastatas, laukas, gatvė, miestas&#10;&#10;Sugeneruoto aprašo patikimumas labai didelis">
            <a:extLst>
              <a:ext uri="{FF2B5EF4-FFF2-40B4-BE49-F238E27FC236}">
                <a16:creationId xmlns:a16="http://schemas.microsoft.com/office/drawing/2014/main" id="{352582E9-A75D-472C-B5AA-1457D9368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1" r="829" b="9980"/>
          <a:stretch/>
        </p:blipFill>
        <p:spPr>
          <a:xfrm>
            <a:off x="526211" y="1876000"/>
            <a:ext cx="4308881" cy="4571466"/>
          </a:xfrm>
          <a:prstGeom prst="rect">
            <a:avLst/>
          </a:prstGeom>
        </p:spPr>
      </p:pic>
      <p:pic>
        <p:nvPicPr>
          <p:cNvPr id="18" name="Paveikslėlis 18" descr="Paveikslėlis, kuriame yra laukas, sėdėjimas, stalas, šviesus&#10;&#10;Sugeneruoto aprašo patikimumas labai didelis">
            <a:extLst>
              <a:ext uri="{FF2B5EF4-FFF2-40B4-BE49-F238E27FC236}">
                <a16:creationId xmlns:a16="http://schemas.microsoft.com/office/drawing/2014/main" id="{60BFFD0A-1C99-492E-A663-3D0DD9944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6" r="229" b="339"/>
          <a:stretch/>
        </p:blipFill>
        <p:spPr>
          <a:xfrm>
            <a:off x="5472023" y="1824487"/>
            <a:ext cx="6136570" cy="46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5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7A1EB-A19C-4694-A796-D3ECA5857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5"/>
          <a:stretch/>
        </p:blipFill>
        <p:spPr>
          <a:xfrm>
            <a:off x="-1" y="0"/>
            <a:ext cx="84872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CDA5D-6DDF-4FEC-B83C-E86265CE1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2" r="-1"/>
          <a:stretch/>
        </p:blipFill>
        <p:spPr>
          <a:xfrm>
            <a:off x="6268278" y="-8596"/>
            <a:ext cx="6060188" cy="6866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EFF82-9B50-447E-A6C4-DB5DA2B9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226" y="2529793"/>
            <a:ext cx="4469572" cy="1789818"/>
          </a:xfrm>
        </p:spPr>
        <p:txBody>
          <a:bodyPr anchor="ctr"/>
          <a:lstStyle/>
          <a:p>
            <a:pPr algn="ctr"/>
            <a:r>
              <a:rPr lang="lt-LT" cap="all">
                <a:latin typeface="Segoe UI Black" panose="020B0A02040204020203" pitchFamily="34" charset="0"/>
                <a:ea typeface="Segoe UI Black" panose="020B0A02040204020203" pitchFamily="34" charset="0"/>
              </a:rPr>
              <a:t>LED </a:t>
            </a:r>
            <a:r>
              <a:rPr lang="lt-LT" cap="all">
                <a:latin typeface="Segoe UI" panose="020B0502040204020203" pitchFamily="34" charset="0"/>
                <a:cs typeface="Segoe UI" panose="020B0502040204020203" pitchFamily="34" charset="0"/>
              </a:rPr>
              <a:t>ekranai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81949-5141-4BC7-9C13-D148CAE466CE}"/>
              </a:ext>
            </a:extLst>
          </p:cNvPr>
          <p:cNvSpPr txBox="1"/>
          <p:nvPr/>
        </p:nvSpPr>
        <p:spPr>
          <a:xfrm>
            <a:off x="8453526" y="704452"/>
            <a:ext cx="18723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660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828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woman, table, food&#10;&#10;Description generated with very high confidence">
            <a:extLst>
              <a:ext uri="{FF2B5EF4-FFF2-40B4-BE49-F238E27FC236}">
                <a16:creationId xmlns:a16="http://schemas.microsoft.com/office/drawing/2014/main" id="{3A222622-55B2-47AD-B30F-3D69D271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3" y="593610"/>
            <a:ext cx="10083979" cy="56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6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4D8A2-DEDB-4EAE-A1D5-5CDFCC9C1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1560" y="5855367"/>
            <a:ext cx="2969343" cy="861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Nick </a:t>
            </a:r>
            <a:r>
              <a:rPr lang="en-US" b="1" dirty="0" err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Holonyak</a:t>
            </a:r>
            <a:r>
              <a:rPr lang="en-US" b="1" dirty="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 Jr.</a:t>
            </a:r>
            <a:endParaRPr lang="en-US" b="1" dirty="0">
              <a:solidFill>
                <a:schemeClr val="tx1"/>
              </a:solidFill>
              <a:latin typeface="Segoe UI"/>
            </a:endParaRPr>
          </a:p>
        </p:txBody>
      </p:sp>
      <p:pic>
        <p:nvPicPr>
          <p:cNvPr id="12" name="Picture 12" descr="A person wearing a blue shirt&#10;&#10;Description generated with very high confidence">
            <a:extLst>
              <a:ext uri="{FF2B5EF4-FFF2-40B4-BE49-F238E27FC236}">
                <a16:creationId xmlns:a16="http://schemas.microsoft.com/office/drawing/2014/main" id="{C35D03B8-6927-4F7C-90E9-FF5604B3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77" y="1367139"/>
            <a:ext cx="5645339" cy="4062503"/>
          </a:xfrm>
          <a:prstGeom prst="rect">
            <a:avLst/>
          </a:prstGeom>
        </p:spPr>
      </p:pic>
      <p:pic>
        <p:nvPicPr>
          <p:cNvPr id="14" name="Picture 14" descr="A person holding a guitar&#10;&#10;Description generated with high confidence">
            <a:extLst>
              <a:ext uri="{FF2B5EF4-FFF2-40B4-BE49-F238E27FC236}">
                <a16:creationId xmlns:a16="http://schemas.microsoft.com/office/drawing/2014/main" id="{797F6D47-4488-43F6-AA36-0EBADEAF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0" y="1372190"/>
            <a:ext cx="5766618" cy="40767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529333-E683-48A7-A682-CB3D94AFB1C0}"/>
              </a:ext>
            </a:extLst>
          </p:cNvPr>
          <p:cNvSpPr txBox="1">
            <a:spLocks/>
          </p:cNvSpPr>
          <p:nvPr/>
        </p:nvSpPr>
        <p:spPr>
          <a:xfrm>
            <a:off x="7775882" y="5855366"/>
            <a:ext cx="2600633" cy="861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Shuji Nakamura</a:t>
            </a:r>
            <a:endParaRPr lang="en-US" b="1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9543834-B49F-4192-B8A4-E90B83AC7A36}"/>
              </a:ext>
            </a:extLst>
          </p:cNvPr>
          <p:cNvSpPr txBox="1">
            <a:spLocks/>
          </p:cNvSpPr>
          <p:nvPr/>
        </p:nvSpPr>
        <p:spPr>
          <a:xfrm>
            <a:off x="4715591" y="349302"/>
            <a:ext cx="2969343" cy="861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Segoe UI Light"/>
                <a:cs typeface="Calibri"/>
              </a:rPr>
              <a:t>ISTORIJA</a:t>
            </a:r>
          </a:p>
        </p:txBody>
      </p:sp>
    </p:spTree>
    <p:extLst>
      <p:ext uri="{BB962C8B-B14F-4D97-AF65-F5344CB8AC3E}">
        <p14:creationId xmlns:p14="http://schemas.microsoft.com/office/powerpoint/2010/main" val="184253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E2916D-B8DF-4458-ADD3-70660B540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/>
          <a:stretch/>
        </p:blipFill>
        <p:spPr>
          <a:xfrm>
            <a:off x="-1" y="-17191"/>
            <a:ext cx="11400449" cy="6892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CDA5D-6DDF-4FEC-B83C-E86265CE1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0"/>
          <a:stretch/>
        </p:blipFill>
        <p:spPr>
          <a:xfrm>
            <a:off x="6226628" y="-17191"/>
            <a:ext cx="5965371" cy="6866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EFF82-9B50-447E-A6C4-DB5DA2B9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876" y="2534091"/>
            <a:ext cx="4469572" cy="1789818"/>
          </a:xfrm>
        </p:spPr>
        <p:txBody>
          <a:bodyPr anchor="ctr"/>
          <a:lstStyle/>
          <a:p>
            <a:pPr algn="r"/>
            <a:r>
              <a:rPr lang="lt-LT">
                <a:latin typeface="Segoe UI Black" panose="020B0A02040204020203" pitchFamily="34" charset="0"/>
                <a:ea typeface="Segoe UI Black" panose="020B0A02040204020203" pitchFamily="34" charset="0"/>
              </a:rPr>
              <a:t>ĮŽANGA</a:t>
            </a:r>
          </a:p>
        </p:txBody>
      </p:sp>
    </p:spTree>
    <p:extLst>
      <p:ext uri="{BB962C8B-B14F-4D97-AF65-F5344CB8AC3E}">
        <p14:creationId xmlns:p14="http://schemas.microsoft.com/office/powerpoint/2010/main" val="389147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C88F192-BF2F-47BE-B346-CB63B10DA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" b="2482"/>
          <a:stretch/>
        </p:blipFill>
        <p:spPr>
          <a:xfrm>
            <a:off x="2848708" y="1389185"/>
            <a:ext cx="6484824" cy="53787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EA69A7-BF65-4E17-ADF6-8B0523CA08DD}"/>
              </a:ext>
            </a:extLst>
          </p:cNvPr>
          <p:cNvSpPr txBox="1">
            <a:spLocks/>
          </p:cNvSpPr>
          <p:nvPr/>
        </p:nvSpPr>
        <p:spPr>
          <a:xfrm>
            <a:off x="838200" y="2185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dirty="0">
                <a:latin typeface="Segoe UI Light"/>
                <a:ea typeface="+mj-lt"/>
                <a:cs typeface="+mj-lt"/>
              </a:rPr>
              <a:t>Šviesos diodo vidinis vaizdas</a:t>
            </a:r>
            <a:endParaRPr lang="en-US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645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wire fence&#10;&#10;Description generated with high confidence">
            <a:extLst>
              <a:ext uri="{FF2B5EF4-FFF2-40B4-BE49-F238E27FC236}">
                <a16:creationId xmlns:a16="http://schemas.microsoft.com/office/drawing/2014/main" id="{12E2D92C-B696-403F-96A6-F00609A2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96" y="-532682"/>
            <a:ext cx="12310531" cy="77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2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12F4F2C-D603-4E75-B413-6DB7EBA7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" y="999990"/>
            <a:ext cx="12190859" cy="49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7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A498-377D-4C74-BA9D-A02FBE25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5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6000">
                <a:latin typeface="Segoe UI Light"/>
                <a:ea typeface="+mj-lt"/>
                <a:cs typeface="+mj-lt"/>
              </a:rPr>
              <a:t>Šviesos diodo lusto sandara</a:t>
            </a:r>
            <a:endParaRPr lang="en-US" sz="6000">
              <a:latin typeface="Segoe UI Light"/>
              <a:cs typeface="Calibri Light"/>
            </a:endParaRPr>
          </a:p>
        </p:txBody>
      </p:sp>
      <p:pic>
        <p:nvPicPr>
          <p:cNvPr id="4" name="Picture 4" descr="A picture containing table, small, computer&#10;&#10;Description generated with very high confidence">
            <a:extLst>
              <a:ext uri="{FF2B5EF4-FFF2-40B4-BE49-F238E27FC236}">
                <a16:creationId xmlns:a16="http://schemas.microsoft.com/office/drawing/2014/main" id="{386F1636-3B85-472E-A025-0FB21B09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63" y="1315093"/>
            <a:ext cx="6592275" cy="53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14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building, window, sitting, water&#10;&#10;Description generated with very high confidence">
            <a:extLst>
              <a:ext uri="{FF2B5EF4-FFF2-40B4-BE49-F238E27FC236}">
                <a16:creationId xmlns:a16="http://schemas.microsoft.com/office/drawing/2014/main" id="{C472EC5E-70AB-430C-92A7-5D5ACE9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" y="-183"/>
            <a:ext cx="12188706" cy="73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6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CEB0-E06C-4CB1-B88F-FDDD3AD2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ABDBB-720F-4644-92DF-A00188C98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A hand holding a piece of paper&#10;&#10;Description generated with high confidence">
            <a:extLst>
              <a:ext uri="{FF2B5EF4-FFF2-40B4-BE49-F238E27FC236}">
                <a16:creationId xmlns:a16="http://schemas.microsoft.com/office/drawing/2014/main" id="{E8D3BAAD-957C-463B-BDFC-3105F638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22" y="-1457098"/>
            <a:ext cx="12254285" cy="831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C6A5-1E34-4B03-913A-1F60F79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8CC9D-8865-4547-B55E-3A6CAFB9A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photo, computer&#10;&#10;Description generated with very high confidence">
            <a:extLst>
              <a:ext uri="{FF2B5EF4-FFF2-40B4-BE49-F238E27FC236}">
                <a16:creationId xmlns:a16="http://schemas.microsoft.com/office/drawing/2014/main" id="{4A928BC8-9813-4F6D-895C-7E5B9870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102" y="745515"/>
            <a:ext cx="12395742" cy="49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0D79-CAFB-4160-A126-72E3AC81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4" y="234898"/>
            <a:ext cx="11707761" cy="9231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Segoe UI Light"/>
                <a:cs typeface="Calibri Light"/>
              </a:rPr>
              <a:t>LED </a:t>
            </a:r>
            <a:r>
              <a:rPr lang="en-US" dirty="0" err="1">
                <a:latin typeface="Segoe UI Light"/>
                <a:cs typeface="Calibri Light"/>
              </a:rPr>
              <a:t>rinka</a:t>
            </a:r>
            <a:r>
              <a:rPr lang="en-US" dirty="0">
                <a:latin typeface="Segoe UI Light"/>
                <a:cs typeface="Calibri Light"/>
              </a:rPr>
              <a:t> </a:t>
            </a:r>
            <a:r>
              <a:rPr lang="en-US" dirty="0" err="1">
                <a:latin typeface="Segoe UI Light"/>
                <a:cs typeface="Calibri Light"/>
              </a:rPr>
              <a:t>šiandien</a:t>
            </a:r>
            <a:endParaRPr lang="en-US" dirty="0">
              <a:latin typeface="Segoe UI Light"/>
            </a:endParaRPr>
          </a:p>
        </p:txBody>
      </p:sp>
      <p:pic>
        <p:nvPicPr>
          <p:cNvPr id="4" name="Picture 4" descr="A view of a city at night&#10;&#10;Description generated with very high confidence">
            <a:extLst>
              <a:ext uri="{FF2B5EF4-FFF2-40B4-BE49-F238E27FC236}">
                <a16:creationId xmlns:a16="http://schemas.microsoft.com/office/drawing/2014/main" id="{5DF13C22-434F-4A11-84E0-F8FC1010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00" y="1162062"/>
            <a:ext cx="5406490" cy="5394199"/>
          </a:xfrm>
          <a:prstGeom prst="rect">
            <a:avLst/>
          </a:prstGeom>
        </p:spPr>
      </p:pic>
      <p:pic>
        <p:nvPicPr>
          <p:cNvPr id="6" name="Picture 6" descr="A large balloon in the sky&#10;&#10;Description generated with high confidence">
            <a:extLst>
              <a:ext uri="{FF2B5EF4-FFF2-40B4-BE49-F238E27FC236}">
                <a16:creationId xmlns:a16="http://schemas.microsoft.com/office/drawing/2014/main" id="{9F8EEB18-F1D3-49C9-A809-CBC00949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68" y="1748867"/>
            <a:ext cx="5569974" cy="37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40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bottle, wine, front, man&#10;&#10;Description generated with very high confidence">
            <a:extLst>
              <a:ext uri="{FF2B5EF4-FFF2-40B4-BE49-F238E27FC236}">
                <a16:creationId xmlns:a16="http://schemas.microsoft.com/office/drawing/2014/main" id="{5DF128C0-495F-4EAD-B508-B619E103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912" y="104269"/>
            <a:ext cx="8657240" cy="6675201"/>
          </a:xfrm>
          <a:prstGeom prst="rect">
            <a:avLst/>
          </a:prstGeom>
        </p:spPr>
      </p:pic>
      <p:pic>
        <p:nvPicPr>
          <p:cNvPr id="4" name="Picture 4" descr="A picture containing indoor, object, table, sitting&#10;&#10;Description generated with very high confidence">
            <a:extLst>
              <a:ext uri="{FF2B5EF4-FFF2-40B4-BE49-F238E27FC236}">
                <a16:creationId xmlns:a16="http://schemas.microsoft.com/office/drawing/2014/main" id="{A1268FE3-EF52-40EE-9CFD-AD5F37EB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72339" y="2364022"/>
            <a:ext cx="6862778" cy="21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58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B64DBD-679D-4249-BEE6-E7E66558C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" y="0"/>
            <a:ext cx="12157688" cy="6849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CDA5D-6DDF-4FEC-B83C-E86265CE1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2" r="-1"/>
          <a:stretch/>
        </p:blipFill>
        <p:spPr>
          <a:xfrm flipH="1">
            <a:off x="0" y="-8596"/>
            <a:ext cx="6268278" cy="6866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EFF82-9B50-447E-A6C4-DB5DA2B9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8014" y="2529792"/>
            <a:ext cx="5047134" cy="1789818"/>
          </a:xfrm>
        </p:spPr>
        <p:txBody>
          <a:bodyPr anchor="ctr"/>
          <a:lstStyle/>
          <a:p>
            <a:pPr algn="r"/>
            <a:r>
              <a:rPr lang="lt-LT" dirty="0">
                <a:latin typeface="Segoe UI Black" panose="020B0A02040204020203" pitchFamily="34" charset="0"/>
                <a:ea typeface="Segoe UI Black" panose="020B0A02040204020203" pitchFamily="34" charset="0"/>
              </a:rPr>
              <a:t>IŠVADOS</a:t>
            </a:r>
          </a:p>
        </p:txBody>
      </p:sp>
    </p:spTree>
    <p:extLst>
      <p:ext uri="{BB962C8B-B14F-4D97-AF65-F5344CB8AC3E}">
        <p14:creationId xmlns:p14="http://schemas.microsoft.com/office/powerpoint/2010/main" val="413362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5AEB60-20CA-4872-B467-81F804680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7791"/>
            <a:ext cx="10515600" cy="5444197"/>
          </a:xfrm>
        </p:spPr>
        <p:txBody>
          <a:bodyPr anchor="ctr">
            <a:normAutofit/>
          </a:bodyPr>
          <a:lstStyle/>
          <a:p>
            <a:r>
              <a:rPr lang="lt-LT" b="1" dirty="0">
                <a:latin typeface="Segoe UI" panose="020B0502040204020203" pitchFamily="34" charset="0"/>
                <a:cs typeface="Segoe UI" panose="020B0502040204020203" pitchFamily="34" charset="0"/>
              </a:rPr>
              <a:t>Referato tikslas: </a:t>
            </a:r>
            <a:r>
              <a:rPr lang="lt-LT" dirty="0">
                <a:latin typeface="Segoe UI Light" panose="020B0502040204020203" pitchFamily="34" charset="0"/>
                <a:cs typeface="Segoe UI Light" panose="020B0502040204020203" pitchFamily="34" charset="0"/>
              </a:rPr>
              <a:t>Sužinojus pagrindinius mobiliųjų telefonų ekranų tipus Lietuvos rinkoje, išnagrinėti jų veikimą ir savybes.</a:t>
            </a:r>
          </a:p>
          <a:p>
            <a:r>
              <a:rPr lang="lt-LT" b="1" dirty="0">
                <a:latin typeface="Segoe UI" panose="020B0502040204020203" pitchFamily="34" charset="0"/>
                <a:cs typeface="Segoe UI" panose="020B0502040204020203" pitchFamily="34" charset="0"/>
              </a:rPr>
              <a:t>Referato uždaviniai:</a:t>
            </a:r>
            <a:endParaRPr lang="lt-L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lt-LT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Išnagrinėjus Lietuvos naujų telefonų rinką išskirti populiariausius ekranų tipus ir jų rūšis; palyginti skirtingų gamintojų produkcijos duomenis.</a:t>
            </a:r>
          </a:p>
          <a:p>
            <a:pPr lvl="1"/>
            <a:r>
              <a:rPr lang="lt-LT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Apžvelgti skystųjų kristalų ekrano istoriją, išsiaiškinti jo sandarą, veikimo principą, svarbesnes naudojamas technologijas bei terminus.</a:t>
            </a:r>
          </a:p>
          <a:p>
            <a:pPr lvl="1"/>
            <a:r>
              <a:rPr lang="lt-LT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Apžvelgti šviesos diodų ekrano istoriją, išsiaiškinti jo sandarą, veikimo principą, svarbesnes naudojamas technologijas bei terminus.</a:t>
            </a:r>
          </a:p>
        </p:txBody>
      </p:sp>
    </p:spTree>
    <p:extLst>
      <p:ext uri="{BB962C8B-B14F-4D97-AF65-F5344CB8AC3E}">
        <p14:creationId xmlns:p14="http://schemas.microsoft.com/office/powerpoint/2010/main" val="3745225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65376-5A53-48EE-AF23-F06E7FA3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1.</a:t>
            </a:r>
            <a:endParaRPr lang="lt-LT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FEAA78-71AB-4EC0-AA73-B129CFCB3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 marL="0" lvl="0" indent="0" algn="ctr">
              <a:buNone/>
            </a:pPr>
            <a:r>
              <a:rPr lang="lt-LT" sz="3600">
                <a:latin typeface="Segoe UI Light" panose="020B0502040204020203" pitchFamily="34" charset="0"/>
                <a:cs typeface="Segoe UI Light" panose="020B0502040204020203" pitchFamily="34" charset="0"/>
              </a:rPr>
              <a:t>Lietuvos rinkoje įrenginiai turi LCD (daugiausiai IPS LCD, LTPS LCD arba PLS TFT LCD) arba, kiek rečiau, LED (dažniausiai </a:t>
            </a:r>
            <a:r>
              <a:rPr lang="lt-LT" sz="3600" err="1">
                <a:latin typeface="Segoe UI Light" panose="020B0502040204020203" pitchFamily="34" charset="0"/>
                <a:cs typeface="Segoe UI Light" panose="020B0502040204020203" pitchFamily="34" charset="0"/>
              </a:rPr>
              <a:t>Super</a:t>
            </a:r>
            <a:r>
              <a:rPr lang="lt-LT" sz="3600">
                <a:latin typeface="Segoe UI Light" panose="020B0502040204020203" pitchFamily="34" charset="0"/>
                <a:cs typeface="Segoe UI Light" panose="020B0502040204020203" pitchFamily="34" charset="0"/>
              </a:rPr>
              <a:t> AMOLED, AMOLED arba OLED) ekranus. Skirtingi gamintojai naudoja tiek bendras, tiek išskirtines ekranų rūšis, jos pateikiamos grafikuose.</a:t>
            </a:r>
          </a:p>
        </p:txBody>
      </p:sp>
    </p:spTree>
    <p:extLst>
      <p:ext uri="{BB962C8B-B14F-4D97-AF65-F5344CB8AC3E}">
        <p14:creationId xmlns:p14="http://schemas.microsoft.com/office/powerpoint/2010/main" val="1069343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A07B-C0BB-4C9D-B7A2-08E0689F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Segoe UI Black" panose="020B0A02040204020203" pitchFamily="34" charset="0"/>
                <a:ea typeface="Segoe UI Black" panose="020B0A02040204020203" pitchFamily="34" charset="0"/>
              </a:rPr>
              <a:t>2.</a:t>
            </a:r>
            <a:endParaRPr lang="lt-LT" b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0F1BE-0AF3-41BD-82A3-F13BFD20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lt-LT" sz="3600">
                <a:latin typeface="Segoe UI Light" panose="020B0502040204020203" pitchFamily="34" charset="0"/>
                <a:cs typeface="Segoe UI Light" panose="020B0502040204020203" pitchFamily="34" charset="0"/>
              </a:rPr>
              <a:t>Skystųjų kristalų ekraną išrado  amerikiečių mokslininkas George </a:t>
            </a:r>
            <a:r>
              <a:rPr lang="lt-LT" sz="3600" err="1">
                <a:latin typeface="Segoe UI Light" panose="020B0502040204020203" pitchFamily="34" charset="0"/>
                <a:cs typeface="Segoe UI Light" panose="020B0502040204020203" pitchFamily="34" charset="0"/>
              </a:rPr>
              <a:t>Heilmeier</a:t>
            </a:r>
            <a:r>
              <a:rPr lang="lt-LT" sz="3600">
                <a:latin typeface="Segoe UI Light" panose="020B0502040204020203" pitchFamily="34" charset="0"/>
                <a:cs typeface="Segoe UI Light" panose="020B0502040204020203" pitchFamily="34" charset="0"/>
              </a:rPr>
              <a:t> 1964 metais. Skystųjų kristalų ekrano pagrindas – šių cheminių medžiagų savybė keisti savo molekulių orientaciją bei šviesos poliarizaciją priklausomai nuo elektrodų įtampos. Šiuolaikinėje LCD rinkoje svarbūs atradimai, tobulinantys ekranų veikimą – plonasluoksniai tranzistoriai, žemos temperatūros polikristalinis silikonas ir elektrodų padėties pertvarkymas.</a:t>
            </a:r>
          </a:p>
          <a:p>
            <a:pPr algn="ctr"/>
            <a:endParaRPr lang="lt-LT" sz="3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671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A07B-C0BB-4C9D-B7A2-08E0689F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Segoe UI Black"/>
                <a:ea typeface="Segoe UI Black"/>
                <a:cs typeface="Segoe UI Black"/>
              </a:rPr>
              <a:t>3.</a:t>
            </a:r>
            <a:endParaRPr lang="lt-LT" b="1">
              <a:latin typeface="Segoe UI Black"/>
              <a:ea typeface="Segoe UI Black"/>
              <a:cs typeface="Segoe UI Blac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0F1BE-0AF3-41BD-82A3-F13BFD20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lt-LT" sz="3600">
                <a:latin typeface="Segoe UI Light"/>
                <a:ea typeface="+mn-lt"/>
                <a:cs typeface="+mn-lt"/>
              </a:rPr>
              <a:t>Šviesos diodų ekraną išrado amerikiečių inžinierius ir pedagogas </a:t>
            </a:r>
            <a:r>
              <a:rPr lang="lt-LT" sz="3600" err="1">
                <a:latin typeface="Segoe UI Light"/>
                <a:ea typeface="+mn-lt"/>
                <a:cs typeface="+mn-lt"/>
              </a:rPr>
              <a:t>Nick</a:t>
            </a:r>
            <a:r>
              <a:rPr lang="lt-LT" sz="3600">
                <a:latin typeface="Segoe UI Light"/>
                <a:ea typeface="+mn-lt"/>
                <a:cs typeface="+mn-lt"/>
              </a:rPr>
              <a:t> </a:t>
            </a:r>
            <a:r>
              <a:rPr lang="lt-LT" sz="3600" err="1">
                <a:latin typeface="Segoe UI Light"/>
                <a:ea typeface="+mn-lt"/>
                <a:cs typeface="+mn-lt"/>
              </a:rPr>
              <a:t>Holonyak</a:t>
            </a:r>
            <a:r>
              <a:rPr lang="lt-LT" sz="3600">
                <a:latin typeface="Segoe UI Light"/>
                <a:ea typeface="+mn-lt"/>
                <a:cs typeface="+mn-lt"/>
              </a:rPr>
              <a:t> </a:t>
            </a:r>
            <a:r>
              <a:rPr lang="lt-LT" sz="3600" err="1">
                <a:latin typeface="Segoe UI Light"/>
                <a:ea typeface="+mn-lt"/>
                <a:cs typeface="+mn-lt"/>
              </a:rPr>
              <a:t>Jr</a:t>
            </a:r>
            <a:r>
              <a:rPr lang="lt-LT" sz="3600">
                <a:latin typeface="Segoe UI Light"/>
                <a:ea typeface="+mn-lt"/>
                <a:cs typeface="+mn-lt"/>
              </a:rPr>
              <a:t>. 1962 metais. Šviesos diodas - puslaidininkinis prietaisas, kuris skleidžia šviesą, pratekėjus elektros srovei, kai elektronai </a:t>
            </a:r>
            <a:r>
              <a:rPr lang="lt-LT" sz="3600" err="1">
                <a:latin typeface="Segoe UI Light"/>
                <a:ea typeface="+mn-lt"/>
                <a:cs typeface="+mn-lt"/>
              </a:rPr>
              <a:t>rekombinuoja</a:t>
            </a:r>
            <a:r>
              <a:rPr lang="lt-LT" sz="3600">
                <a:latin typeface="Segoe UI Light"/>
                <a:ea typeface="+mn-lt"/>
                <a:cs typeface="+mn-lt"/>
              </a:rPr>
              <a:t> su skylėmis </a:t>
            </a:r>
            <a:r>
              <a:rPr lang="lt-LT" sz="3600" err="1">
                <a:latin typeface="Segoe UI Light"/>
                <a:ea typeface="+mn-lt"/>
                <a:cs typeface="+mn-lt"/>
              </a:rPr>
              <a:t>pn</a:t>
            </a:r>
            <a:r>
              <a:rPr lang="lt-LT" sz="3600">
                <a:latin typeface="Segoe UI Light"/>
                <a:ea typeface="+mn-lt"/>
                <a:cs typeface="+mn-lt"/>
              </a:rPr>
              <a:t> sandūroje, išskirdami šviesą fotonų pavidalu. Šiandien vis dažniau naudojami šie šviesos diodų tipų ekranai: OLED, AMOLED ir </a:t>
            </a:r>
            <a:r>
              <a:rPr lang="lt-LT" sz="3600" err="1">
                <a:latin typeface="Segoe UI Light"/>
                <a:ea typeface="+mn-lt"/>
                <a:cs typeface="+mn-lt"/>
              </a:rPr>
              <a:t>Super</a:t>
            </a:r>
            <a:r>
              <a:rPr lang="lt-LT" sz="3600">
                <a:latin typeface="Segoe UI Light"/>
                <a:ea typeface="+mn-lt"/>
                <a:cs typeface="+mn-lt"/>
              </a:rPr>
              <a:t> AMOLED.</a:t>
            </a:r>
            <a:endParaRPr lang="en-US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4740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78AA-9AE2-4E4D-B6D3-37292AD8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84D37-EA99-498C-88C8-091A17B76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1D817-E81D-4E6A-90D6-7746C71B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0"/>
            <a:ext cx="1216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2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68706C-810F-434C-B4E2-5175416DD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8"/>
          <a:stretch/>
        </p:blipFill>
        <p:spPr>
          <a:xfrm>
            <a:off x="1995145" y="0"/>
            <a:ext cx="101536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8A31A-D25D-4FE3-BFE0-49E0BB1B1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62"/>
          <a:stretch/>
        </p:blipFill>
        <p:spPr>
          <a:xfrm>
            <a:off x="30480" y="1"/>
            <a:ext cx="6158285" cy="6857998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3266FB0-5302-4FB4-9230-E63FDE04D710}"/>
              </a:ext>
            </a:extLst>
          </p:cNvPr>
          <p:cNvSpPr txBox="1">
            <a:spLocks/>
          </p:cNvSpPr>
          <p:nvPr/>
        </p:nvSpPr>
        <p:spPr>
          <a:xfrm>
            <a:off x="30480" y="2533827"/>
            <a:ext cx="4112525" cy="1790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b="1" cap="all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Ačiū už dėmesį</a:t>
            </a:r>
            <a:r>
              <a:rPr lang="en-US" b="1" cap="all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!</a:t>
            </a:r>
            <a:endParaRPr lang="lt-LT" b="1" cap="all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1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2A0709-5112-4F24-A7DC-B7CE44C93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>
          <a:xfrm>
            <a:off x="0" y="-8596"/>
            <a:ext cx="970901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CDA5D-6DDF-4FEC-B83C-E86265CE1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-17191"/>
            <a:ext cx="12176760" cy="6866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EFF82-9B50-447E-A6C4-DB5DA2B9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911" y="2534091"/>
            <a:ext cx="4469572" cy="1789818"/>
          </a:xfrm>
        </p:spPr>
        <p:txBody>
          <a:bodyPr anchor="ctr"/>
          <a:lstStyle/>
          <a:p>
            <a:pPr algn="r"/>
            <a:r>
              <a:rPr lang="lt-LT" cap="all">
                <a:latin typeface="Segoe UI Black" panose="020B0A02040204020203" pitchFamily="34" charset="0"/>
                <a:ea typeface="Segoe UI Black" panose="020B0A02040204020203" pitchFamily="34" charset="0"/>
              </a:rPr>
              <a:t>Rinkos</a:t>
            </a:r>
            <a:br>
              <a:rPr lang="lt-LT" cap="all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lt-LT" cap="all">
                <a:latin typeface="Segoe UI Black" panose="020B0A02040204020203" pitchFamily="34" charset="0"/>
                <a:ea typeface="Segoe UI Black" panose="020B0A02040204020203" pitchFamily="34" charset="0"/>
              </a:rPr>
              <a:t>analizė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B8AA5-A7DB-483A-B163-550BE4B972D1}"/>
              </a:ext>
            </a:extLst>
          </p:cNvPr>
          <p:cNvSpPr txBox="1"/>
          <p:nvPr/>
        </p:nvSpPr>
        <p:spPr>
          <a:xfrm>
            <a:off x="8453526" y="704452"/>
            <a:ext cx="18723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660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949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278079-61C7-4072-A3AD-CB975B87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048"/>
            <a:ext cx="12192000" cy="63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7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E689E05-C3A9-4186-8A87-6F1D889AC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5170031"/>
              </p:ext>
            </p:extLst>
          </p:nvPr>
        </p:nvGraphicFramePr>
        <p:xfrm>
          <a:off x="1028700" y="800101"/>
          <a:ext cx="10134600" cy="52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4078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D9A4557-60B9-4EBF-A61D-E781E7ADAA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720499"/>
              </p:ext>
            </p:extLst>
          </p:nvPr>
        </p:nvGraphicFramePr>
        <p:xfrm>
          <a:off x="636105" y="569843"/>
          <a:ext cx="10919790" cy="5718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298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96B5AEA-B778-446A-9A73-FF04A559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8991980"/>
              </p:ext>
            </p:extLst>
          </p:nvPr>
        </p:nvGraphicFramePr>
        <p:xfrm>
          <a:off x="702365" y="622853"/>
          <a:ext cx="10787270" cy="5685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909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94C1953-1848-4B28-A13C-8FFCC1BE88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390570"/>
              </p:ext>
            </p:extLst>
          </p:nvPr>
        </p:nvGraphicFramePr>
        <p:xfrm>
          <a:off x="649358" y="424069"/>
          <a:ext cx="10893284" cy="6202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484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Widescreen</PresentationFormat>
  <Paragraphs>72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Segoe UI</vt:lpstr>
      <vt:lpstr>Segoe UI Black</vt:lpstr>
      <vt:lpstr>Segoe UI Light</vt:lpstr>
      <vt:lpstr>Office Theme</vt:lpstr>
      <vt:lpstr>Pagrindiniai mobiliųjų telefonų ekranų tipai Lietuvos rinkoje</vt:lpstr>
      <vt:lpstr>ĮŽANGA</vt:lpstr>
      <vt:lpstr>PowerPoint Presentation</vt:lpstr>
      <vt:lpstr>Rinkos analizė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LCD ekranai</vt:lpstr>
      <vt:lpstr>ISTORIJA</vt:lpstr>
      <vt:lpstr>PowerPoint Presentation</vt:lpstr>
      <vt:lpstr>PowerPoint Presentation</vt:lpstr>
      <vt:lpstr>PowerPoint Presentation</vt:lpstr>
      <vt:lpstr>PowerPoint Presentation</vt:lpstr>
      <vt:lpstr>LCD rinka šiandien</vt:lpstr>
      <vt:lpstr>LED ekranai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Šviesos diodo lusto sandara</vt:lpstr>
      <vt:lpstr>PowerPoint Presentation</vt:lpstr>
      <vt:lpstr>PowerPoint Presentation</vt:lpstr>
      <vt:lpstr>PowerPoint Presentation</vt:lpstr>
      <vt:lpstr>LED rinka šiandien</vt:lpstr>
      <vt:lpstr>PowerPoint Presentation</vt:lpstr>
      <vt:lpstr>IŠVADOS</vt:lpstr>
      <vt:lpstr>1.</vt:lpstr>
      <vt:lpstr>2.</vt:lpstr>
      <vt:lpstr>3.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Pagrindiniai mobiliųjų telefonų ekranų tipai Lietuvos rinkoje</dc:title>
  <dc:creator>Eidenis Kasperavičius</dc:creator>
  <cp:lastModifiedBy>Eidenis Kasperavičius</cp:lastModifiedBy>
  <cp:revision>1</cp:revision>
  <dcterms:created xsi:type="dcterms:W3CDTF">2019-11-01T12:58:15Z</dcterms:created>
  <dcterms:modified xsi:type="dcterms:W3CDTF">2019-11-11T17:49:42Z</dcterms:modified>
</cp:coreProperties>
</file>